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embeddedFontLst>
    <p:embeddedFont>
      <p:font typeface="Roboto Slab"/>
      <p:regular r:id="rId20"/>
      <p:bold r:id="rId21"/>
    </p:embeddedFon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6" roundtripDataSignature="AMtx7miPmRAcJVU4nLty+O+W78Xa/7Ad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22" Type="http://schemas.openxmlformats.org/officeDocument/2006/relationships/font" Target="fonts/Roboto-regular.fntdata"/><Relationship Id="rId21" Type="http://schemas.openxmlformats.org/officeDocument/2006/relationships/font" Target="fonts/RobotoSlab-bold.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df0e70259e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g2df0e70259e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e59537d444_1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e59537d444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e59537d444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e59537d44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c97b6ad12c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c97b6ad12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e59537d444_1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e59537d444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df0e70259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g2df0e70259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df0e70259e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g2df0e70259e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df0e70259e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2df0e70259e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df0e70259e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g2df0e70259e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2c97879439c_0_2035"/>
          <p:cNvSpPr/>
          <p:nvPr/>
        </p:nvSpPr>
        <p:spPr>
          <a:xfrm>
            <a:off x="1524800" y="896808"/>
            <a:ext cx="1081625"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g2c97879439c_0_2035"/>
          <p:cNvSpPr/>
          <p:nvPr/>
        </p:nvSpPr>
        <p:spPr>
          <a:xfrm rot="10800000">
            <a:off x="6537563" y="4457271"/>
            <a:ext cx="1081625"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g2c97879439c_0_2035"/>
          <p:cNvCxnSpPr/>
          <p:nvPr/>
        </p:nvCxnSpPr>
        <p:spPr>
          <a:xfrm>
            <a:off x="4359602" y="3756618"/>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g2c97879439c_0_2035"/>
          <p:cNvSpPr txBox="1"/>
          <p:nvPr>
            <p:ph type="ctrTitle"/>
          </p:nvPr>
        </p:nvSpPr>
        <p:spPr>
          <a:xfrm>
            <a:off x="1680302" y="1585234"/>
            <a:ext cx="5783400" cy="1943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4" name="Google Shape;14;g2c97879439c_0_2035"/>
          <p:cNvSpPr txBox="1"/>
          <p:nvPr>
            <p:ph idx="1" type="subTitle"/>
          </p:nvPr>
        </p:nvSpPr>
        <p:spPr>
          <a:xfrm>
            <a:off x="1680302" y="4065933"/>
            <a:ext cx="5783400" cy="1212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g2c97879439c_0_203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g2c97879439c_0_2078"/>
          <p:cNvSpPr/>
          <p:nvPr/>
        </p:nvSpPr>
        <p:spPr>
          <a:xfrm>
            <a:off x="150" y="6769100"/>
            <a:ext cx="9143700" cy="88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c97879439c_0_2078"/>
          <p:cNvSpPr txBox="1"/>
          <p:nvPr>
            <p:ph hasCustomPrompt="1" type="title"/>
          </p:nvPr>
        </p:nvSpPr>
        <p:spPr>
          <a:xfrm>
            <a:off x="387900" y="1536600"/>
            <a:ext cx="8368200" cy="20511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g2c97879439c_0_2078"/>
          <p:cNvSpPr txBox="1"/>
          <p:nvPr>
            <p:ph idx="1" type="body"/>
          </p:nvPr>
        </p:nvSpPr>
        <p:spPr>
          <a:xfrm>
            <a:off x="387900" y="3892600"/>
            <a:ext cx="8368200" cy="14289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6" name="Google Shape;56;g2c97879439c_0_207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g2c97879439c_0_208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Назва та вміст" type="obj">
  <p:cSld name="OBJECT">
    <p:spTree>
      <p:nvGrpSpPr>
        <p:cNvPr id="59" name="Shape 59"/>
        <p:cNvGrpSpPr/>
        <p:nvPr/>
      </p:nvGrpSpPr>
      <p:grpSpPr>
        <a:xfrm>
          <a:off x="0" y="0"/>
          <a:ext cx="0" cy="0"/>
          <a:chOff x="0" y="0"/>
          <a:chExt cx="0" cy="0"/>
        </a:xfrm>
      </p:grpSpPr>
      <p:sp>
        <p:nvSpPr>
          <p:cNvPr id="60" name="Google Shape;60;g2c97879439c_0_2085"/>
          <p:cNvSpPr txBox="1"/>
          <p:nvPr>
            <p:ph type="title"/>
          </p:nvPr>
        </p:nvSpPr>
        <p:spPr>
          <a:xfrm>
            <a:off x="484710" y="452718"/>
            <a:ext cx="7055400" cy="1400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lt2"/>
              </a:buClr>
              <a:buSzPts val="1800"/>
              <a:buNone/>
              <a:defRPr/>
            </a:lvl1pPr>
            <a:lvl2pPr lvl="1" rtl="0" algn="l">
              <a:spcBef>
                <a:spcPts val="0"/>
              </a:spcBef>
              <a:spcAft>
                <a:spcPts val="0"/>
              </a:spcAft>
              <a:buSzPts val="3000"/>
              <a:buNone/>
              <a:defRPr/>
            </a:lvl2pPr>
            <a:lvl3pPr lvl="2" rtl="0" algn="l">
              <a:spcBef>
                <a:spcPts val="0"/>
              </a:spcBef>
              <a:spcAft>
                <a:spcPts val="0"/>
              </a:spcAft>
              <a:buSzPts val="3000"/>
              <a:buNone/>
              <a:defRPr/>
            </a:lvl3pPr>
            <a:lvl4pPr lvl="3" rtl="0" algn="l">
              <a:spcBef>
                <a:spcPts val="0"/>
              </a:spcBef>
              <a:spcAft>
                <a:spcPts val="0"/>
              </a:spcAft>
              <a:buSzPts val="3000"/>
              <a:buNone/>
              <a:defRPr/>
            </a:lvl4pPr>
            <a:lvl5pPr lvl="4" rtl="0" algn="l">
              <a:spcBef>
                <a:spcPts val="0"/>
              </a:spcBef>
              <a:spcAft>
                <a:spcPts val="0"/>
              </a:spcAft>
              <a:buSzPts val="3000"/>
              <a:buNone/>
              <a:defRPr/>
            </a:lvl5pPr>
            <a:lvl6pPr lvl="5" rtl="0" algn="l">
              <a:spcBef>
                <a:spcPts val="0"/>
              </a:spcBef>
              <a:spcAft>
                <a:spcPts val="0"/>
              </a:spcAft>
              <a:buSzPts val="3000"/>
              <a:buNone/>
              <a:defRPr/>
            </a:lvl6pPr>
            <a:lvl7pPr lvl="6" rtl="0" algn="l">
              <a:spcBef>
                <a:spcPts val="0"/>
              </a:spcBef>
              <a:spcAft>
                <a:spcPts val="0"/>
              </a:spcAft>
              <a:buSzPts val="3000"/>
              <a:buNone/>
              <a:defRPr/>
            </a:lvl7pPr>
            <a:lvl8pPr lvl="7" rtl="0" algn="l">
              <a:spcBef>
                <a:spcPts val="0"/>
              </a:spcBef>
              <a:spcAft>
                <a:spcPts val="0"/>
              </a:spcAft>
              <a:buSzPts val="3000"/>
              <a:buNone/>
              <a:defRPr/>
            </a:lvl8pPr>
            <a:lvl9pPr lvl="8" rtl="0" algn="l">
              <a:spcBef>
                <a:spcPts val="0"/>
              </a:spcBef>
              <a:spcAft>
                <a:spcPts val="0"/>
              </a:spcAft>
              <a:buSzPts val="3000"/>
              <a:buNone/>
              <a:defRPr/>
            </a:lvl9pPr>
          </a:lstStyle>
          <a:p/>
        </p:txBody>
      </p:sp>
      <p:sp>
        <p:nvSpPr>
          <p:cNvPr id="61" name="Google Shape;61;g2c97879439c_0_2085"/>
          <p:cNvSpPr txBox="1"/>
          <p:nvPr>
            <p:ph idx="1" type="body"/>
          </p:nvPr>
        </p:nvSpPr>
        <p:spPr>
          <a:xfrm>
            <a:off x="827700" y="2052925"/>
            <a:ext cx="6711600" cy="41955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62" name="Google Shape;62;g2c97879439c_0_2085"/>
          <p:cNvSpPr txBox="1"/>
          <p:nvPr>
            <p:ph idx="10" type="dt"/>
          </p:nvPr>
        </p:nvSpPr>
        <p:spPr>
          <a:xfrm rot="5400000">
            <a:off x="7495018" y="1828801"/>
            <a:ext cx="990600" cy="2286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g2c97879439c_0_2085"/>
          <p:cNvSpPr txBox="1"/>
          <p:nvPr>
            <p:ph idx="11" type="ftr"/>
          </p:nvPr>
        </p:nvSpPr>
        <p:spPr>
          <a:xfrm rot="5400000">
            <a:off x="6233363" y="3263404"/>
            <a:ext cx="3859800" cy="2286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g2c97879439c_0_2085"/>
          <p:cNvSpPr txBox="1"/>
          <p:nvPr>
            <p:ph idx="12" type="sldNum"/>
          </p:nvPr>
        </p:nvSpPr>
        <p:spPr>
          <a:xfrm>
            <a:off x="7766431" y="295736"/>
            <a:ext cx="628800" cy="767700"/>
          </a:xfrm>
          <a:prstGeom prst="rect">
            <a:avLst/>
          </a:prstGeom>
          <a:noFill/>
          <a:ln>
            <a:noFill/>
          </a:ln>
        </p:spPr>
        <p:txBody>
          <a:bodyPr anchorCtr="0" anchor="b" bIns="45700" lIns="91425" spcFirstLastPara="1" rIns="91425" wrap="square" tIns="45700">
            <a:normAutofit/>
          </a:bodyPr>
          <a:lstStyle>
            <a:lvl1pPr indent="0" lvl="0" marL="0" rtl="0" algn="r">
              <a:spcBef>
                <a:spcPts val="0"/>
              </a:spcBef>
              <a:spcAft>
                <a:spcPts val="0"/>
              </a:spcAft>
              <a:buClr>
                <a:schemeClr val="lt1"/>
              </a:buClr>
              <a:buSzPts val="2800"/>
              <a:buFont typeface="Century Gothic"/>
              <a:buNone/>
              <a:defRPr/>
            </a:lvl1pPr>
            <a:lvl2pPr indent="0" lvl="1" marL="0" rtl="0" algn="r">
              <a:spcBef>
                <a:spcPts val="0"/>
              </a:spcBef>
              <a:spcAft>
                <a:spcPts val="0"/>
              </a:spcAft>
              <a:buClr>
                <a:schemeClr val="lt1"/>
              </a:buClr>
              <a:buSzPts val="2800"/>
              <a:buFont typeface="Century Gothic"/>
              <a:buNone/>
              <a:defRPr/>
            </a:lvl2pPr>
            <a:lvl3pPr indent="0" lvl="2" marL="0" rtl="0" algn="r">
              <a:spcBef>
                <a:spcPts val="0"/>
              </a:spcBef>
              <a:spcAft>
                <a:spcPts val="0"/>
              </a:spcAft>
              <a:buClr>
                <a:schemeClr val="lt1"/>
              </a:buClr>
              <a:buSzPts val="2800"/>
              <a:buFont typeface="Century Gothic"/>
              <a:buNone/>
              <a:defRPr/>
            </a:lvl3pPr>
            <a:lvl4pPr indent="0" lvl="3" marL="0" rtl="0" algn="r">
              <a:spcBef>
                <a:spcPts val="0"/>
              </a:spcBef>
              <a:spcAft>
                <a:spcPts val="0"/>
              </a:spcAft>
              <a:buClr>
                <a:schemeClr val="lt1"/>
              </a:buClr>
              <a:buSzPts val="2800"/>
              <a:buFont typeface="Century Gothic"/>
              <a:buNone/>
              <a:defRPr/>
            </a:lvl4pPr>
            <a:lvl5pPr indent="0" lvl="4" marL="0" rtl="0" algn="r">
              <a:spcBef>
                <a:spcPts val="0"/>
              </a:spcBef>
              <a:spcAft>
                <a:spcPts val="0"/>
              </a:spcAft>
              <a:buClr>
                <a:schemeClr val="lt1"/>
              </a:buClr>
              <a:buSzPts val="2800"/>
              <a:buFont typeface="Century Gothic"/>
              <a:buNone/>
              <a:defRPr/>
            </a:lvl5pPr>
            <a:lvl6pPr indent="0" lvl="5" marL="0" rtl="0" algn="r">
              <a:spcBef>
                <a:spcPts val="0"/>
              </a:spcBef>
              <a:spcAft>
                <a:spcPts val="0"/>
              </a:spcAft>
              <a:buClr>
                <a:schemeClr val="lt1"/>
              </a:buClr>
              <a:buSzPts val="2800"/>
              <a:buFont typeface="Century Gothic"/>
              <a:buNone/>
              <a:defRPr/>
            </a:lvl6pPr>
            <a:lvl7pPr indent="0" lvl="6" marL="0" rtl="0" algn="r">
              <a:spcBef>
                <a:spcPts val="0"/>
              </a:spcBef>
              <a:spcAft>
                <a:spcPts val="0"/>
              </a:spcAft>
              <a:buClr>
                <a:schemeClr val="lt1"/>
              </a:buClr>
              <a:buSzPts val="2800"/>
              <a:buFont typeface="Century Gothic"/>
              <a:buNone/>
              <a:defRPr/>
            </a:lvl7pPr>
            <a:lvl8pPr indent="0" lvl="7" marL="0" rtl="0" algn="r">
              <a:spcBef>
                <a:spcPts val="0"/>
              </a:spcBef>
              <a:spcAft>
                <a:spcPts val="0"/>
              </a:spcAft>
              <a:buClr>
                <a:schemeClr val="lt1"/>
              </a:buClr>
              <a:buSzPts val="2800"/>
              <a:buFont typeface="Century Gothic"/>
              <a:buNone/>
              <a:defRPr/>
            </a:lvl8pPr>
            <a:lvl9pPr indent="0" lvl="8" marL="0" rtl="0" algn="r">
              <a:spcBef>
                <a:spcPts val="0"/>
              </a:spcBef>
              <a:spcAft>
                <a:spcPts val="0"/>
              </a:spcAft>
              <a:buClr>
                <a:schemeClr val="lt1"/>
              </a:buClr>
              <a:buSzPts val="2800"/>
              <a:buFont typeface="Century Gothic"/>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g2c97879439c_0_2042"/>
          <p:cNvCxnSpPr/>
          <p:nvPr/>
        </p:nvCxnSpPr>
        <p:spPr>
          <a:xfrm>
            <a:off x="4359602" y="3756618"/>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g2c97879439c_0_2042"/>
          <p:cNvSpPr txBox="1"/>
          <p:nvPr>
            <p:ph type="title"/>
          </p:nvPr>
        </p:nvSpPr>
        <p:spPr>
          <a:xfrm>
            <a:off x="480750" y="2353267"/>
            <a:ext cx="8222100" cy="1209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g2c97879439c_0_204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g2c97879439c_0_2046"/>
          <p:cNvCxnSpPr/>
          <p:nvPr/>
        </p:nvCxnSpPr>
        <p:spPr>
          <a:xfrm>
            <a:off x="492563" y="1680378"/>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g2c97879439c_0_2046"/>
          <p:cNvSpPr txBox="1"/>
          <p:nvPr>
            <p:ph type="title"/>
          </p:nvPr>
        </p:nvSpPr>
        <p:spPr>
          <a:xfrm>
            <a:off x="387900" y="610700"/>
            <a:ext cx="8368200" cy="9147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 name="Google Shape;23;g2c97879439c_0_2046"/>
          <p:cNvSpPr txBox="1"/>
          <p:nvPr>
            <p:ph idx="1" type="body"/>
          </p:nvPr>
        </p:nvSpPr>
        <p:spPr>
          <a:xfrm>
            <a:off x="387900" y="1986432"/>
            <a:ext cx="8368200" cy="4105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 name="Google Shape;24;g2c97879439c_0_204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g2c97879439c_0_2051"/>
          <p:cNvCxnSpPr/>
          <p:nvPr/>
        </p:nvCxnSpPr>
        <p:spPr>
          <a:xfrm>
            <a:off x="492563" y="1680378"/>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g2c97879439c_0_2051"/>
          <p:cNvSpPr txBox="1"/>
          <p:nvPr>
            <p:ph type="title"/>
          </p:nvPr>
        </p:nvSpPr>
        <p:spPr>
          <a:xfrm>
            <a:off x="387900" y="610700"/>
            <a:ext cx="8368200" cy="9147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 name="Google Shape;28;g2c97879439c_0_2051"/>
          <p:cNvSpPr txBox="1"/>
          <p:nvPr>
            <p:ph idx="1" type="body"/>
          </p:nvPr>
        </p:nvSpPr>
        <p:spPr>
          <a:xfrm>
            <a:off x="387900" y="1986433"/>
            <a:ext cx="3999900" cy="410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 name="Google Shape;29;g2c97879439c_0_2051"/>
          <p:cNvSpPr txBox="1"/>
          <p:nvPr>
            <p:ph idx="2" type="body"/>
          </p:nvPr>
        </p:nvSpPr>
        <p:spPr>
          <a:xfrm>
            <a:off x="4756200" y="1986433"/>
            <a:ext cx="3999900" cy="410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 name="Google Shape;30;g2c97879439c_0_205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g2c97879439c_0_2057"/>
          <p:cNvSpPr txBox="1"/>
          <p:nvPr>
            <p:ph type="title"/>
          </p:nvPr>
        </p:nvSpPr>
        <p:spPr>
          <a:xfrm>
            <a:off x="387900" y="610700"/>
            <a:ext cx="8368200" cy="9147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g2c97879439c_0_205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g2c97879439c_0_2060"/>
          <p:cNvCxnSpPr/>
          <p:nvPr/>
        </p:nvCxnSpPr>
        <p:spPr>
          <a:xfrm>
            <a:off x="489218" y="1883036"/>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g2c97879439c_0_2060"/>
          <p:cNvSpPr txBox="1"/>
          <p:nvPr>
            <p:ph type="title"/>
          </p:nvPr>
        </p:nvSpPr>
        <p:spPr>
          <a:xfrm>
            <a:off x="387900" y="740800"/>
            <a:ext cx="2808000" cy="1007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7" name="Google Shape;37;g2c97879439c_0_2060"/>
          <p:cNvSpPr txBox="1"/>
          <p:nvPr>
            <p:ph idx="1" type="body"/>
          </p:nvPr>
        </p:nvSpPr>
        <p:spPr>
          <a:xfrm>
            <a:off x="387900" y="2125367"/>
            <a:ext cx="2808000" cy="35748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Google Shape;38;g2c97879439c_0_206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g2c97879439c_0_2065"/>
          <p:cNvSpPr txBox="1"/>
          <p:nvPr>
            <p:ph type="title"/>
          </p:nvPr>
        </p:nvSpPr>
        <p:spPr>
          <a:xfrm>
            <a:off x="490250" y="701800"/>
            <a:ext cx="5618700" cy="54543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1" name="Google Shape;41;g2c97879439c_0_206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g2c97879439c_0_2068"/>
          <p:cNvSpPr/>
          <p:nvPr/>
        </p:nvSpPr>
        <p:spPr>
          <a:xfrm>
            <a:off x="4572000" y="-100"/>
            <a:ext cx="45720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g2c97879439c_0_2068"/>
          <p:cNvCxnSpPr/>
          <p:nvPr/>
        </p:nvCxnSpPr>
        <p:spPr>
          <a:xfrm>
            <a:off x="5029675" y="5994004"/>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g2c97879439c_0_2068"/>
          <p:cNvSpPr txBox="1"/>
          <p:nvPr>
            <p:ph type="title"/>
          </p:nvPr>
        </p:nvSpPr>
        <p:spPr>
          <a:xfrm>
            <a:off x="265500" y="1612100"/>
            <a:ext cx="4045200" cy="2008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6" name="Google Shape;46;g2c97879439c_0_2068"/>
          <p:cNvSpPr txBox="1"/>
          <p:nvPr>
            <p:ph idx="1" type="subTitle"/>
          </p:nvPr>
        </p:nvSpPr>
        <p:spPr>
          <a:xfrm>
            <a:off x="265500" y="3692001"/>
            <a:ext cx="4045200" cy="1794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g2c97879439c_0_2068"/>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8" name="Google Shape;48;g2c97879439c_0_206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g2c97879439c_0_2075"/>
          <p:cNvSpPr txBox="1"/>
          <p:nvPr>
            <p:ph idx="1" type="body"/>
          </p:nvPr>
        </p:nvSpPr>
        <p:spPr>
          <a:xfrm>
            <a:off x="319500" y="5644967"/>
            <a:ext cx="5998800" cy="7983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g2c97879439c_0_207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rgbClr val="999999"/>
        </a:solidFill>
      </p:bgPr>
    </p:bg>
    <p:spTree>
      <p:nvGrpSpPr>
        <p:cNvPr id="5" name="Shape 5"/>
        <p:cNvGrpSpPr/>
        <p:nvPr/>
      </p:nvGrpSpPr>
      <p:grpSpPr>
        <a:xfrm>
          <a:off x="0" y="0"/>
          <a:ext cx="0" cy="0"/>
          <a:chOff x="0" y="0"/>
          <a:chExt cx="0" cy="0"/>
        </a:xfrm>
      </p:grpSpPr>
      <p:sp>
        <p:nvSpPr>
          <p:cNvPr id="6" name="Google Shape;6;g2c97879439c_0_2031"/>
          <p:cNvSpPr txBox="1"/>
          <p:nvPr>
            <p:ph type="title"/>
          </p:nvPr>
        </p:nvSpPr>
        <p:spPr>
          <a:xfrm>
            <a:off x="387900" y="610700"/>
            <a:ext cx="8368200" cy="9147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g2c97879439c_0_2031"/>
          <p:cNvSpPr txBox="1"/>
          <p:nvPr>
            <p:ph idx="1" type="body"/>
          </p:nvPr>
        </p:nvSpPr>
        <p:spPr>
          <a:xfrm>
            <a:off x="387900" y="1986432"/>
            <a:ext cx="8368200" cy="4105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g2c97879439c_0_203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68" name="Shape 68"/>
        <p:cNvGrpSpPr/>
        <p:nvPr/>
      </p:nvGrpSpPr>
      <p:grpSpPr>
        <a:xfrm>
          <a:off x="0" y="0"/>
          <a:ext cx="0" cy="0"/>
          <a:chOff x="0" y="0"/>
          <a:chExt cx="0" cy="0"/>
        </a:xfrm>
      </p:grpSpPr>
      <p:sp>
        <p:nvSpPr>
          <p:cNvPr id="69" name="Google Shape;69;p1"/>
          <p:cNvSpPr txBox="1"/>
          <p:nvPr>
            <p:ph type="title"/>
          </p:nvPr>
        </p:nvSpPr>
        <p:spPr>
          <a:xfrm>
            <a:off x="457200" y="0"/>
            <a:ext cx="8229600" cy="920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2"/>
              </a:buClr>
              <a:buSzPts val="4000"/>
              <a:buFont typeface="Arial"/>
              <a:buNone/>
            </a:pPr>
            <a:r>
              <a:rPr b="1" i="1" lang="uk-UA"/>
              <a:t>І</a:t>
            </a:r>
            <a:r>
              <a:rPr b="1" i="1" lang="uk-UA">
                <a:solidFill>
                  <a:srgbClr val="FFFF00"/>
                </a:solidFill>
              </a:rPr>
              <a:t>ндустріальний парк «Р-33»</a:t>
            </a:r>
            <a:endParaRPr b="1" i="1">
              <a:solidFill>
                <a:srgbClr val="FFFF00"/>
              </a:solidFill>
            </a:endParaRPr>
          </a:p>
        </p:txBody>
      </p:sp>
      <p:pic>
        <p:nvPicPr>
          <p:cNvPr id="70" name="Google Shape;70;p1"/>
          <p:cNvPicPr preferRelativeResize="0"/>
          <p:nvPr/>
        </p:nvPicPr>
        <p:blipFill>
          <a:blip r:embed="rId3">
            <a:alphaModFix/>
          </a:blip>
          <a:stretch>
            <a:fillRect/>
          </a:stretch>
        </p:blipFill>
        <p:spPr>
          <a:xfrm>
            <a:off x="131500" y="920400"/>
            <a:ext cx="8856099" cy="572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23" name="Shape 123"/>
        <p:cNvGrpSpPr/>
        <p:nvPr/>
      </p:nvGrpSpPr>
      <p:grpSpPr>
        <a:xfrm>
          <a:off x="0" y="0"/>
          <a:ext cx="0" cy="0"/>
          <a:chOff x="0" y="0"/>
          <a:chExt cx="0" cy="0"/>
        </a:xfrm>
      </p:grpSpPr>
      <p:sp>
        <p:nvSpPr>
          <p:cNvPr id="124" name="Google Shape;124;g2df0e70259e_0_20"/>
          <p:cNvSpPr txBox="1"/>
          <p:nvPr>
            <p:ph type="title"/>
          </p:nvPr>
        </p:nvSpPr>
        <p:spPr>
          <a:xfrm>
            <a:off x="457200" y="274638"/>
            <a:ext cx="8229600" cy="418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000000"/>
              </a:buClr>
              <a:buSzPct val="140000"/>
              <a:buFont typeface="Arial"/>
              <a:buNone/>
            </a:pPr>
            <a:r>
              <a:rPr lang="uk-UA">
                <a:solidFill>
                  <a:srgbClr val="FFFF00"/>
                </a:solidFill>
              </a:rPr>
              <a:t>Industrial Park "R-33"</a:t>
            </a:r>
            <a:endParaRPr i="1">
              <a:solidFill>
                <a:srgbClr val="FFFF00"/>
              </a:solidFill>
            </a:endParaRPr>
          </a:p>
        </p:txBody>
      </p:sp>
      <p:sp>
        <p:nvSpPr>
          <p:cNvPr id="125" name="Google Shape;125;g2df0e70259e_0_20"/>
          <p:cNvSpPr txBox="1"/>
          <p:nvPr>
            <p:ph idx="1" type="body"/>
          </p:nvPr>
        </p:nvSpPr>
        <p:spPr>
          <a:xfrm>
            <a:off x="379850" y="692846"/>
            <a:ext cx="8229600" cy="5904600"/>
          </a:xfrm>
          <a:prstGeom prst="rect">
            <a:avLst/>
          </a:prstGeom>
          <a:noFill/>
          <a:ln>
            <a:noFill/>
          </a:ln>
        </p:spPr>
        <p:txBody>
          <a:bodyPr anchorCtr="0" anchor="t" bIns="45700" lIns="91425" spcFirstLastPara="1" rIns="91425" wrap="square" tIns="45700">
            <a:noAutofit/>
          </a:bodyPr>
          <a:lstStyle/>
          <a:p>
            <a:pPr indent="0" lvl="0" marL="0" rtl="0" algn="l">
              <a:spcBef>
                <a:spcPts val="320"/>
              </a:spcBef>
              <a:spcAft>
                <a:spcPts val="0"/>
              </a:spcAft>
              <a:buClr>
                <a:srgbClr val="000000"/>
              </a:buClr>
              <a:buSzPts val="1600"/>
              <a:buFont typeface="Arial"/>
              <a:buNone/>
            </a:pPr>
            <a:r>
              <a:t/>
            </a:r>
            <a:endParaRPr i="1" sz="1400"/>
          </a:p>
          <a:p>
            <a:pPr indent="0" lvl="0" marL="0" rtl="0" algn="l">
              <a:spcBef>
                <a:spcPts val="320"/>
              </a:spcBef>
              <a:spcAft>
                <a:spcPts val="0"/>
              </a:spcAft>
              <a:buSzPts val="1600"/>
              <a:buNone/>
            </a:pPr>
            <a:r>
              <a:t/>
            </a:r>
            <a:endParaRPr b="1" i="1">
              <a:solidFill>
                <a:srgbClr val="FFFF00"/>
              </a:solidFill>
            </a:endParaRPr>
          </a:p>
        </p:txBody>
      </p:sp>
      <p:pic>
        <p:nvPicPr>
          <p:cNvPr id="126" name="Google Shape;126;g2df0e70259e_0_20"/>
          <p:cNvPicPr preferRelativeResize="0"/>
          <p:nvPr/>
        </p:nvPicPr>
        <p:blipFill>
          <a:blip r:embed="rId3">
            <a:alphaModFix/>
          </a:blip>
          <a:stretch>
            <a:fillRect/>
          </a:stretch>
        </p:blipFill>
        <p:spPr>
          <a:xfrm>
            <a:off x="544000" y="692850"/>
            <a:ext cx="8005301" cy="59046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30" name="Shape 130"/>
        <p:cNvGrpSpPr/>
        <p:nvPr/>
      </p:nvGrpSpPr>
      <p:grpSpPr>
        <a:xfrm>
          <a:off x="0" y="0"/>
          <a:ext cx="0" cy="0"/>
          <a:chOff x="0" y="0"/>
          <a:chExt cx="0" cy="0"/>
        </a:xfrm>
      </p:grpSpPr>
      <p:sp>
        <p:nvSpPr>
          <p:cNvPr id="131" name="Google Shape;131;g2e59537d444_1_3"/>
          <p:cNvSpPr txBox="1"/>
          <p:nvPr>
            <p:ph type="title"/>
          </p:nvPr>
        </p:nvSpPr>
        <p:spPr>
          <a:xfrm>
            <a:off x="484710" y="452718"/>
            <a:ext cx="70554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2e59537d444_1_3"/>
          <p:cNvSpPr txBox="1"/>
          <p:nvPr>
            <p:ph idx="1" type="body"/>
          </p:nvPr>
        </p:nvSpPr>
        <p:spPr>
          <a:xfrm>
            <a:off x="827700" y="2052925"/>
            <a:ext cx="6711600" cy="4195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33" name="Google Shape;133;g2e59537d444_1_3"/>
          <p:cNvPicPr preferRelativeResize="0"/>
          <p:nvPr/>
        </p:nvPicPr>
        <p:blipFill>
          <a:blip r:embed="rId3">
            <a:alphaModFix/>
          </a:blip>
          <a:stretch>
            <a:fillRect/>
          </a:stretch>
        </p:blipFill>
        <p:spPr>
          <a:xfrm>
            <a:off x="595575" y="152400"/>
            <a:ext cx="8031075" cy="64400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37" name="Shape 137"/>
        <p:cNvGrpSpPr/>
        <p:nvPr/>
      </p:nvGrpSpPr>
      <p:grpSpPr>
        <a:xfrm>
          <a:off x="0" y="0"/>
          <a:ext cx="0" cy="0"/>
          <a:chOff x="0" y="0"/>
          <a:chExt cx="0" cy="0"/>
        </a:xfrm>
      </p:grpSpPr>
      <p:sp>
        <p:nvSpPr>
          <p:cNvPr id="138" name="Google Shape;138;g2e59537d444_1_10"/>
          <p:cNvSpPr txBox="1"/>
          <p:nvPr>
            <p:ph type="title"/>
          </p:nvPr>
        </p:nvSpPr>
        <p:spPr>
          <a:xfrm>
            <a:off x="484710" y="452718"/>
            <a:ext cx="70554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2e59537d444_1_10"/>
          <p:cNvSpPr txBox="1"/>
          <p:nvPr>
            <p:ph idx="1" type="body"/>
          </p:nvPr>
        </p:nvSpPr>
        <p:spPr>
          <a:xfrm>
            <a:off x="827700" y="2052925"/>
            <a:ext cx="6711600" cy="4195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40" name="Google Shape;140;g2e59537d444_1_10"/>
          <p:cNvPicPr preferRelativeResize="0"/>
          <p:nvPr/>
        </p:nvPicPr>
        <p:blipFill>
          <a:blip r:embed="rId3">
            <a:alphaModFix/>
          </a:blip>
          <a:stretch>
            <a:fillRect/>
          </a:stretch>
        </p:blipFill>
        <p:spPr>
          <a:xfrm>
            <a:off x="582675" y="288750"/>
            <a:ext cx="8056851" cy="6252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44" name="Shape 144"/>
        <p:cNvGrpSpPr/>
        <p:nvPr/>
      </p:nvGrpSpPr>
      <p:grpSpPr>
        <a:xfrm>
          <a:off x="0" y="0"/>
          <a:ext cx="0" cy="0"/>
          <a:chOff x="0" y="0"/>
          <a:chExt cx="0" cy="0"/>
        </a:xfrm>
      </p:grpSpPr>
      <p:sp>
        <p:nvSpPr>
          <p:cNvPr id="145" name="Google Shape;145;g2c97b6ad12c_0_8"/>
          <p:cNvSpPr txBox="1"/>
          <p:nvPr>
            <p:ph type="title"/>
          </p:nvPr>
        </p:nvSpPr>
        <p:spPr>
          <a:xfrm>
            <a:off x="484710" y="452718"/>
            <a:ext cx="70554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46" name="Google Shape;146;g2c97b6ad12c_0_8"/>
          <p:cNvPicPr preferRelativeResize="0"/>
          <p:nvPr/>
        </p:nvPicPr>
        <p:blipFill rotWithShape="1">
          <a:blip r:embed="rId3">
            <a:alphaModFix/>
          </a:blip>
          <a:srcRect b="28997" l="0" r="0" t="0"/>
          <a:stretch/>
        </p:blipFill>
        <p:spPr>
          <a:xfrm>
            <a:off x="221288" y="452725"/>
            <a:ext cx="8701424" cy="5401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50" name="Shape 150"/>
        <p:cNvGrpSpPr/>
        <p:nvPr/>
      </p:nvGrpSpPr>
      <p:grpSpPr>
        <a:xfrm>
          <a:off x="0" y="0"/>
          <a:ext cx="0" cy="0"/>
          <a:chOff x="0" y="0"/>
          <a:chExt cx="0" cy="0"/>
        </a:xfrm>
      </p:grpSpPr>
      <p:sp>
        <p:nvSpPr>
          <p:cNvPr id="151" name="Google Shape;151;g2e59537d444_1_108"/>
          <p:cNvSpPr txBox="1"/>
          <p:nvPr>
            <p:ph type="title"/>
          </p:nvPr>
        </p:nvSpPr>
        <p:spPr>
          <a:xfrm>
            <a:off x="484710" y="452718"/>
            <a:ext cx="70554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e59537d444_1_108"/>
          <p:cNvSpPr txBox="1"/>
          <p:nvPr>
            <p:ph idx="1" type="body"/>
          </p:nvPr>
        </p:nvSpPr>
        <p:spPr>
          <a:xfrm>
            <a:off x="827700" y="2052925"/>
            <a:ext cx="6711600" cy="4195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53" name="Google Shape;153;g2e59537d444_1_108"/>
          <p:cNvPicPr preferRelativeResize="0"/>
          <p:nvPr/>
        </p:nvPicPr>
        <p:blipFill rotWithShape="1">
          <a:blip r:embed="rId3">
            <a:alphaModFix/>
          </a:blip>
          <a:srcRect b="9750" l="2986" r="3695" t="6483"/>
          <a:stretch/>
        </p:blipFill>
        <p:spPr>
          <a:xfrm>
            <a:off x="273300" y="452725"/>
            <a:ext cx="8649824" cy="5795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74" name="Shape 74"/>
        <p:cNvGrpSpPr/>
        <p:nvPr/>
      </p:nvGrpSpPr>
      <p:grpSpPr>
        <a:xfrm>
          <a:off x="0" y="0"/>
          <a:ext cx="0" cy="0"/>
          <a:chOff x="0" y="0"/>
          <a:chExt cx="0" cy="0"/>
        </a:xfrm>
      </p:grpSpPr>
      <p:sp>
        <p:nvSpPr>
          <p:cNvPr id="75" name="Google Shape;75;g2df0e70259e_0_0"/>
          <p:cNvSpPr txBox="1"/>
          <p:nvPr>
            <p:ph type="title"/>
          </p:nvPr>
        </p:nvSpPr>
        <p:spPr>
          <a:xfrm>
            <a:off x="457200" y="0"/>
            <a:ext cx="8229600" cy="920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2"/>
              </a:buClr>
              <a:buSzPts val="4000"/>
              <a:buFont typeface="Arial"/>
              <a:buNone/>
            </a:pPr>
            <a:r>
              <a:rPr b="1" i="1" lang="uk-UA"/>
              <a:t>Industrial Park "R-33"</a:t>
            </a:r>
            <a:endParaRPr b="1" i="1"/>
          </a:p>
        </p:txBody>
      </p:sp>
      <p:pic>
        <p:nvPicPr>
          <p:cNvPr id="76" name="Google Shape;76;g2df0e70259e_0_0"/>
          <p:cNvPicPr preferRelativeResize="0"/>
          <p:nvPr/>
        </p:nvPicPr>
        <p:blipFill>
          <a:blip r:embed="rId3">
            <a:alphaModFix/>
          </a:blip>
          <a:stretch>
            <a:fillRect/>
          </a:stretch>
        </p:blipFill>
        <p:spPr>
          <a:xfrm>
            <a:off x="131500" y="920400"/>
            <a:ext cx="8856099" cy="572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80" name="Shape 80"/>
        <p:cNvGrpSpPr/>
        <p:nvPr/>
      </p:nvGrpSpPr>
      <p:grpSpPr>
        <a:xfrm>
          <a:off x="0" y="0"/>
          <a:ext cx="0" cy="0"/>
          <a:chOff x="0" y="0"/>
          <a:chExt cx="0" cy="0"/>
        </a:xfrm>
      </p:grpSpPr>
      <p:sp>
        <p:nvSpPr>
          <p:cNvPr id="81" name="Google Shape;81;p2"/>
          <p:cNvSpPr txBox="1"/>
          <p:nvPr>
            <p:ph type="title"/>
          </p:nvPr>
        </p:nvSpPr>
        <p:spPr>
          <a:xfrm>
            <a:off x="457200" y="274638"/>
            <a:ext cx="8229600" cy="778098"/>
          </a:xfrm>
          <a:prstGeom prst="rect">
            <a:avLst/>
          </a:prstGeom>
          <a:solidFill>
            <a:srgbClr val="3C78D8"/>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4000"/>
              <a:buFont typeface="Arial"/>
              <a:buNone/>
            </a:pPr>
            <a:r>
              <a:rPr i="1" lang="uk-UA">
                <a:solidFill>
                  <a:srgbClr val="FFFF00"/>
                </a:solidFill>
              </a:rPr>
              <a:t>Індустріальнй парк «Р-33»</a:t>
            </a:r>
            <a:endParaRPr i="1">
              <a:solidFill>
                <a:srgbClr val="FFFF00"/>
              </a:solidFill>
            </a:endParaRPr>
          </a:p>
        </p:txBody>
      </p:sp>
      <p:sp>
        <p:nvSpPr>
          <p:cNvPr id="82" name="Google Shape;82;p2"/>
          <p:cNvSpPr txBox="1"/>
          <p:nvPr>
            <p:ph idx="1" type="body"/>
          </p:nvPr>
        </p:nvSpPr>
        <p:spPr>
          <a:xfrm>
            <a:off x="457200" y="1124744"/>
            <a:ext cx="8229600" cy="5001419"/>
          </a:xfrm>
          <a:prstGeom prst="rect">
            <a:avLst/>
          </a:prstGeom>
          <a:noFill/>
          <a:ln>
            <a:noFill/>
          </a:ln>
        </p:spPr>
        <p:txBody>
          <a:bodyPr anchorCtr="0" anchor="t" bIns="45700" lIns="91425" spcFirstLastPara="1" rIns="91425" wrap="square" tIns="45700">
            <a:normAutofit fontScale="92500" lnSpcReduction="20000"/>
          </a:bodyPr>
          <a:lstStyle/>
          <a:p>
            <a:pPr indent="176213" lvl="0" marL="0" rtl="0" algn="l">
              <a:spcBef>
                <a:spcPts val="0"/>
              </a:spcBef>
              <a:spcAft>
                <a:spcPts val="0"/>
              </a:spcAft>
              <a:buSzPct val="111111"/>
              <a:buNone/>
            </a:pPr>
            <a:r>
              <a:rPr i="1" lang="uk-UA">
                <a:solidFill>
                  <a:srgbClr val="000000"/>
                </a:solidFill>
              </a:rPr>
              <a:t>На території Куяльницької громади розташована земельна ділянка, сумарною площею 10 га, на якій планується створення індустріального парку. Підприємствам, що будуть створені на території індустріального парку надаватимуться пільги по сплаті податків, а також звільнення від сплати податку на ввезення придбаного обладнання для будівництва заводу, кадастровий номер 5122980800:05:002:0002, сумарна площа ділянок 10 га.</a:t>
            </a:r>
            <a:endParaRPr i="1">
              <a:solidFill>
                <a:srgbClr val="000000"/>
              </a:solidFill>
            </a:endParaRPr>
          </a:p>
          <a:p>
            <a:pPr indent="176213" lvl="0" marL="0" rtl="0" algn="l">
              <a:spcBef>
                <a:spcPts val="370"/>
              </a:spcBef>
              <a:spcAft>
                <a:spcPts val="0"/>
              </a:spcAft>
              <a:buSzPct val="111111"/>
              <a:buNone/>
            </a:pPr>
            <a:r>
              <a:rPr i="1" lang="uk-UA">
                <a:solidFill>
                  <a:srgbClr val="000000"/>
                </a:solidFill>
              </a:rPr>
              <a:t>Земельна ділянка розташована в межах селища Борщі Подільський район, Одеська область.</a:t>
            </a:r>
            <a:endParaRPr i="1">
              <a:solidFill>
                <a:srgbClr val="000000"/>
              </a:solidFill>
            </a:endParaRPr>
          </a:p>
          <a:p>
            <a:pPr indent="176213" lvl="0" marL="0" rtl="0" algn="l">
              <a:spcBef>
                <a:spcPts val="370"/>
              </a:spcBef>
              <a:spcAft>
                <a:spcPts val="0"/>
              </a:spcAft>
              <a:buSzPct val="111111"/>
              <a:buNone/>
            </a:pPr>
            <a:r>
              <a:rPr i="1" lang="uk-UA">
                <a:solidFill>
                  <a:srgbClr val="000000"/>
                </a:solidFill>
              </a:rPr>
              <a:t>Категорія земель – землі промисловості, транспорту, зв’язку, енергетики, оборони та іншого призначення.</a:t>
            </a:r>
            <a:endParaRPr i="1">
              <a:solidFill>
                <a:srgbClr val="000000"/>
              </a:solidFill>
            </a:endParaRPr>
          </a:p>
          <a:p>
            <a:pPr indent="176213" lvl="0" marL="0" rtl="0" algn="l">
              <a:spcBef>
                <a:spcPts val="370"/>
              </a:spcBef>
              <a:spcAft>
                <a:spcPts val="0"/>
              </a:spcAft>
              <a:buSzPct val="111111"/>
              <a:buNone/>
            </a:pPr>
            <a:r>
              <a:rPr i="1" lang="uk-UA">
                <a:solidFill>
                  <a:srgbClr val="000000"/>
                </a:solidFill>
              </a:rPr>
              <a:t>Категорія земель – землі промисловості, транспорту, звязку, енергетики, оборони та іншого при значення. Код класифікації видів цільового призначення земель – 11.02 – для розміщення та експлуатації основних, підсобних і допоміжних будівель та споруд підприємств переробної, машинобудівної та іншої промисловості.</a:t>
            </a:r>
            <a:endParaRPr i="1">
              <a:solidFill>
                <a:srgbClr val="000000"/>
              </a:solidFill>
            </a:endParaRPr>
          </a:p>
          <a:p>
            <a:pPr indent="176212" lvl="0" marL="0" rtl="0" algn="l">
              <a:spcBef>
                <a:spcPts val="370"/>
              </a:spcBef>
              <a:spcAft>
                <a:spcPts val="0"/>
              </a:spcAft>
              <a:buSzPct val="111111"/>
              <a:buNone/>
            </a:pPr>
            <a:r>
              <a:rPr i="1" lang="uk-UA">
                <a:solidFill>
                  <a:srgbClr val="000000"/>
                </a:solidFill>
              </a:rPr>
              <a:t>На земельній ділянці присутні промислові приміщення. Загальна площа будівель та споруд – 14593кв.м, з них 10000 кв.м. – виробничо-складські, 4593 кв.м. інші ( адмін.будівля, їдальня, пост охорони-прохідна).</a:t>
            </a:r>
            <a:endParaRPr i="1">
              <a:solidFill>
                <a:srgbClr val="000000"/>
              </a:solidFill>
            </a:endParaRPr>
          </a:p>
          <a:p>
            <a:pPr indent="176213" lvl="0" marL="0" rtl="0" algn="l">
              <a:spcBef>
                <a:spcPts val="370"/>
              </a:spcBef>
              <a:spcAft>
                <a:spcPts val="0"/>
              </a:spcAft>
              <a:buSzPct val="111111"/>
              <a:buNone/>
            </a:pPr>
            <a:r>
              <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86" name="Shape 86"/>
        <p:cNvGrpSpPr/>
        <p:nvPr/>
      </p:nvGrpSpPr>
      <p:grpSpPr>
        <a:xfrm>
          <a:off x="0" y="0"/>
          <a:ext cx="0" cy="0"/>
          <a:chOff x="0" y="0"/>
          <a:chExt cx="0" cy="0"/>
        </a:xfrm>
      </p:grpSpPr>
      <p:sp>
        <p:nvSpPr>
          <p:cNvPr id="87" name="Google Shape;87;g2df0e70259e_0_5"/>
          <p:cNvSpPr txBox="1"/>
          <p:nvPr>
            <p:ph type="title"/>
          </p:nvPr>
        </p:nvSpPr>
        <p:spPr>
          <a:xfrm>
            <a:off x="457200" y="274638"/>
            <a:ext cx="8229600" cy="778200"/>
          </a:xfrm>
          <a:prstGeom prst="rect">
            <a:avLst/>
          </a:prstGeom>
          <a:solidFill>
            <a:srgbClr val="3C78D8"/>
          </a:solidFill>
          <a:ln>
            <a:noFill/>
          </a:ln>
        </p:spPr>
        <p:txBody>
          <a:bodyPr anchorCtr="0" anchor="b" bIns="45700" lIns="91425" spcFirstLastPara="1" rIns="91425" wrap="square" tIns="45700">
            <a:normAutofit/>
          </a:bodyPr>
          <a:lstStyle/>
          <a:p>
            <a:pPr indent="0" lvl="0" marL="0" rtl="0" algn="l">
              <a:spcBef>
                <a:spcPts val="0"/>
              </a:spcBef>
              <a:spcAft>
                <a:spcPts val="0"/>
              </a:spcAft>
              <a:buClr>
                <a:srgbClr val="000000"/>
              </a:buClr>
              <a:buSzPts val="4000"/>
              <a:buFont typeface="Arial"/>
              <a:buNone/>
            </a:pPr>
            <a:r>
              <a:rPr i="1" lang="uk-UA">
                <a:solidFill>
                  <a:srgbClr val="FFFF00"/>
                </a:solidFill>
              </a:rPr>
              <a:t>Industrial Park "R-33"</a:t>
            </a:r>
            <a:endParaRPr i="1">
              <a:solidFill>
                <a:srgbClr val="FFFF00"/>
              </a:solidFill>
            </a:endParaRPr>
          </a:p>
        </p:txBody>
      </p:sp>
      <p:sp>
        <p:nvSpPr>
          <p:cNvPr id="88" name="Google Shape;88;g2df0e70259e_0_5"/>
          <p:cNvSpPr txBox="1"/>
          <p:nvPr>
            <p:ph idx="1" type="body"/>
          </p:nvPr>
        </p:nvSpPr>
        <p:spPr>
          <a:xfrm>
            <a:off x="457200" y="1124744"/>
            <a:ext cx="8229600" cy="5001300"/>
          </a:xfrm>
          <a:prstGeom prst="rect">
            <a:avLst/>
          </a:prstGeom>
          <a:solidFill>
            <a:srgbClr val="3C78D8"/>
          </a:solidFill>
          <a:ln>
            <a:noFill/>
          </a:ln>
        </p:spPr>
        <p:txBody>
          <a:bodyPr anchorCtr="0" anchor="t" bIns="45700" lIns="91425" spcFirstLastPara="1" rIns="91425" wrap="square" tIns="45700">
            <a:normAutofit fontScale="92500" lnSpcReduction="20000"/>
          </a:bodyPr>
          <a:lstStyle/>
          <a:p>
            <a:pPr indent="176212" lvl="0" marL="0" rtl="0" algn="l">
              <a:spcBef>
                <a:spcPts val="0"/>
              </a:spcBef>
              <a:spcAft>
                <a:spcPts val="0"/>
              </a:spcAft>
              <a:buClr>
                <a:srgbClr val="000000"/>
              </a:buClr>
              <a:buSzPct val="111111"/>
              <a:buFont typeface="Arial"/>
              <a:buNone/>
            </a:pPr>
            <a:r>
              <a:rPr i="1" lang="uk-UA">
                <a:solidFill>
                  <a:srgbClr val="000000"/>
                </a:solidFill>
              </a:rPr>
              <a:t>A plot of land with a total area of ​​10 hectares is located on the territory of the Kuyalnyk country council, on which the creation of an industrial park is planned. Businesses that will be established on the territory of the industrial park will be granted tax benefits, as well as exemption from payment of tax on the import of purchased equipment for the construction of the plant, cadastral number 5122980800:05:002:0002, the total area of ​​the plots is 10 hectares.</a:t>
            </a:r>
            <a:endParaRPr>
              <a:solidFill>
                <a:srgbClr val="000000"/>
              </a:solidFill>
            </a:endParaRPr>
          </a:p>
          <a:p>
            <a:pPr indent="176212" lvl="0" marL="0" rtl="0" algn="l">
              <a:spcBef>
                <a:spcPts val="0"/>
              </a:spcBef>
              <a:spcAft>
                <a:spcPts val="0"/>
              </a:spcAft>
              <a:buClr>
                <a:srgbClr val="000000"/>
              </a:buClr>
              <a:buSzPct val="111111"/>
              <a:buFont typeface="Arial"/>
              <a:buNone/>
            </a:pPr>
            <a:r>
              <a:rPr i="1" lang="uk-UA">
                <a:solidFill>
                  <a:srgbClr val="000000"/>
                </a:solidFill>
              </a:rPr>
              <a:t>The plot of land is located within Borshchi village, Podilsk district, Odesa region.</a:t>
            </a:r>
            <a:endParaRPr>
              <a:solidFill>
                <a:srgbClr val="000000"/>
              </a:solidFill>
            </a:endParaRPr>
          </a:p>
          <a:p>
            <a:pPr indent="176212" lvl="0" marL="0" rtl="0" algn="l">
              <a:spcBef>
                <a:spcPts val="0"/>
              </a:spcBef>
              <a:spcAft>
                <a:spcPts val="0"/>
              </a:spcAft>
              <a:buClr>
                <a:srgbClr val="000000"/>
              </a:buClr>
              <a:buSzPct val="111111"/>
              <a:buFont typeface="Arial"/>
              <a:buNone/>
            </a:pPr>
            <a:r>
              <a:rPr i="1" lang="uk-UA">
                <a:solidFill>
                  <a:srgbClr val="000000"/>
                </a:solidFill>
              </a:rPr>
              <a:t>The category of land is land for industry, transport, communications, energy, defense and other purposes.</a:t>
            </a:r>
            <a:endParaRPr i="1">
              <a:solidFill>
                <a:srgbClr val="000000"/>
              </a:solidFill>
            </a:endParaRPr>
          </a:p>
          <a:p>
            <a:pPr indent="176212" lvl="0" marL="0" rtl="0" algn="l">
              <a:spcBef>
                <a:spcPts val="370"/>
              </a:spcBef>
              <a:spcAft>
                <a:spcPts val="0"/>
              </a:spcAft>
              <a:buClr>
                <a:srgbClr val="000000"/>
              </a:buClr>
              <a:buSzPct val="111111"/>
              <a:buFont typeface="Arial"/>
              <a:buNone/>
            </a:pPr>
            <a:r>
              <a:rPr i="1" lang="uk-UA">
                <a:solidFill>
                  <a:srgbClr val="000000"/>
                </a:solidFill>
              </a:rPr>
              <a:t>The category of land is the land of industry, transport, communications, energy, defense, and other relevant land. The code for the classification of types of land use - 11.02 - for the placement and operation of main, auxiliary and auxiliary buildings and structures of enterprises of processing, machine-building and other industries.</a:t>
            </a:r>
            <a:endParaRPr>
              <a:solidFill>
                <a:srgbClr val="000000"/>
              </a:solidFill>
            </a:endParaRPr>
          </a:p>
          <a:p>
            <a:pPr indent="176212" lvl="0" marL="0" rtl="0" algn="l">
              <a:spcBef>
                <a:spcPts val="370"/>
              </a:spcBef>
              <a:spcAft>
                <a:spcPts val="0"/>
              </a:spcAft>
              <a:buClr>
                <a:srgbClr val="000000"/>
              </a:buClr>
              <a:buSzPct val="111111"/>
              <a:buFont typeface="Arial"/>
              <a:buNone/>
            </a:pPr>
            <a:r>
              <a:rPr i="1" lang="uk-UA">
                <a:solidFill>
                  <a:srgbClr val="000000"/>
                </a:solidFill>
              </a:rPr>
              <a:t>There are industrial premises on the plot of land. The total area of ​​buildings and structures is 14,593 square meters, of which 10,000 square meters. - production and warehouse, 4593 sq.m. others (administrative building, dining room, security guard post).</a:t>
            </a:r>
            <a:endParaRPr i="1">
              <a:solidFill>
                <a:srgbClr val="000000"/>
              </a:solidFill>
            </a:endParaRPr>
          </a:p>
          <a:p>
            <a:pPr indent="176212" lvl="0" marL="0" rtl="0" algn="l">
              <a:spcBef>
                <a:spcPts val="370"/>
              </a:spcBef>
              <a:spcAft>
                <a:spcPts val="0"/>
              </a:spcAft>
              <a:buSzPct val="111111"/>
              <a:buNone/>
            </a:pPr>
            <a:r>
              <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92" name="Shape 92"/>
        <p:cNvGrpSpPr/>
        <p:nvPr/>
      </p:nvGrpSpPr>
      <p:grpSpPr>
        <a:xfrm>
          <a:off x="0" y="0"/>
          <a:ext cx="0" cy="0"/>
          <a:chOff x="0" y="0"/>
          <a:chExt cx="0" cy="0"/>
        </a:xfrm>
      </p:grpSpPr>
      <p:sp>
        <p:nvSpPr>
          <p:cNvPr id="93" name="Google Shape;93;p3"/>
          <p:cNvSpPr txBox="1"/>
          <p:nvPr>
            <p:ph type="title"/>
          </p:nvPr>
        </p:nvSpPr>
        <p:spPr>
          <a:xfrm>
            <a:off x="573200" y="210188"/>
            <a:ext cx="8229600" cy="12102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2"/>
              </a:buClr>
              <a:buSzPts val="4000"/>
              <a:buFont typeface="Arial"/>
              <a:buNone/>
            </a:pPr>
            <a:r>
              <a:rPr i="1" lang="uk-UA">
                <a:solidFill>
                  <a:srgbClr val="FFFF00"/>
                </a:solidFill>
              </a:rPr>
              <a:t>Індустріальнй парк «Р-33»</a:t>
            </a:r>
            <a:br>
              <a:rPr i="1" lang="uk-UA"/>
            </a:br>
            <a:r>
              <a:rPr i="1" lang="uk-UA" sz="2800">
                <a:solidFill>
                  <a:srgbClr val="FFFF00"/>
                </a:solidFill>
              </a:rPr>
              <a:t>Наявні будівлі на території</a:t>
            </a:r>
            <a:endParaRPr i="1">
              <a:solidFill>
                <a:srgbClr val="FFFF00"/>
              </a:solidFill>
            </a:endParaRPr>
          </a:p>
        </p:txBody>
      </p:sp>
      <p:pic>
        <p:nvPicPr>
          <p:cNvPr id="94" name="Google Shape;94;p3"/>
          <p:cNvPicPr preferRelativeResize="0"/>
          <p:nvPr>
            <p:ph idx="1" type="body"/>
          </p:nvPr>
        </p:nvPicPr>
        <p:blipFill rotWithShape="1">
          <a:blip r:embed="rId3">
            <a:alphaModFix/>
          </a:blip>
          <a:srcRect b="0" l="0" r="0" t="0"/>
          <a:stretch/>
        </p:blipFill>
        <p:spPr>
          <a:xfrm>
            <a:off x="323528" y="1556792"/>
            <a:ext cx="8273195" cy="50362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98" name="Shape 98"/>
        <p:cNvGrpSpPr/>
        <p:nvPr/>
      </p:nvGrpSpPr>
      <p:grpSpPr>
        <a:xfrm>
          <a:off x="0" y="0"/>
          <a:ext cx="0" cy="0"/>
          <a:chOff x="0" y="0"/>
          <a:chExt cx="0" cy="0"/>
        </a:xfrm>
      </p:grpSpPr>
      <p:sp>
        <p:nvSpPr>
          <p:cNvPr id="99" name="Google Shape;99;g2df0e70259e_0_10"/>
          <p:cNvSpPr txBox="1"/>
          <p:nvPr>
            <p:ph type="title"/>
          </p:nvPr>
        </p:nvSpPr>
        <p:spPr>
          <a:xfrm>
            <a:off x="573200" y="210188"/>
            <a:ext cx="8229600" cy="12102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000000"/>
              </a:buClr>
              <a:buSzPts val="4000"/>
              <a:buFont typeface="Arial"/>
              <a:buNone/>
            </a:pPr>
            <a:r>
              <a:rPr i="1" lang="uk-UA">
                <a:solidFill>
                  <a:srgbClr val="FFFF00"/>
                </a:solidFill>
              </a:rPr>
              <a:t>Industrial Park "R-33“</a:t>
            </a:r>
            <a:br>
              <a:rPr i="1" lang="uk-UA">
                <a:solidFill>
                  <a:srgbClr val="FFFF00"/>
                </a:solidFill>
              </a:rPr>
            </a:br>
            <a:r>
              <a:rPr i="1" lang="uk-UA" sz="2800">
                <a:solidFill>
                  <a:srgbClr val="FFFF00"/>
                </a:solidFill>
              </a:rPr>
              <a:t>Existing buildings on the territory</a:t>
            </a:r>
            <a:endParaRPr i="1">
              <a:solidFill>
                <a:srgbClr val="FFFF00"/>
              </a:solidFill>
            </a:endParaRPr>
          </a:p>
        </p:txBody>
      </p:sp>
      <p:pic>
        <p:nvPicPr>
          <p:cNvPr id="100" name="Google Shape;100;g2df0e70259e_0_10"/>
          <p:cNvPicPr preferRelativeResize="0"/>
          <p:nvPr>
            <p:ph idx="1" type="body"/>
          </p:nvPr>
        </p:nvPicPr>
        <p:blipFill rotWithShape="1">
          <a:blip r:embed="rId3">
            <a:alphaModFix/>
          </a:blip>
          <a:srcRect b="0" l="0" r="0" t="0"/>
          <a:stretch/>
        </p:blipFill>
        <p:spPr>
          <a:xfrm>
            <a:off x="323528" y="1556792"/>
            <a:ext cx="8273100" cy="503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04" name="Shape 104"/>
        <p:cNvGrpSpPr/>
        <p:nvPr/>
      </p:nvGrpSpPr>
      <p:grpSpPr>
        <a:xfrm>
          <a:off x="0" y="0"/>
          <a:ext cx="0" cy="0"/>
          <a:chOff x="0" y="0"/>
          <a:chExt cx="0" cy="0"/>
        </a:xfrm>
      </p:grpSpPr>
      <p:sp>
        <p:nvSpPr>
          <p:cNvPr id="105" name="Google Shape;105;p4"/>
          <p:cNvSpPr txBox="1"/>
          <p:nvPr>
            <p:ph type="title"/>
          </p:nvPr>
        </p:nvSpPr>
        <p:spPr>
          <a:xfrm>
            <a:off x="457200" y="248838"/>
            <a:ext cx="8229600" cy="562200"/>
          </a:xfrm>
          <a:prstGeom prst="rect">
            <a:avLst/>
          </a:prstGeom>
          <a:solidFill>
            <a:srgbClr val="3C78D8"/>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4200"/>
              <a:buFont typeface="Arial"/>
              <a:buNone/>
            </a:pPr>
            <a:r>
              <a:rPr lang="uk-UA">
                <a:solidFill>
                  <a:srgbClr val="FFFF00"/>
                </a:solidFill>
              </a:rPr>
              <a:t>Індустріальнй парк «Р-33»</a:t>
            </a:r>
            <a:endParaRPr>
              <a:solidFill>
                <a:srgbClr val="FFFF00"/>
              </a:solidFill>
            </a:endParaRPr>
          </a:p>
        </p:txBody>
      </p:sp>
      <p:sp>
        <p:nvSpPr>
          <p:cNvPr id="106" name="Google Shape;106;p4"/>
          <p:cNvSpPr txBox="1"/>
          <p:nvPr>
            <p:ph idx="1" type="body"/>
          </p:nvPr>
        </p:nvSpPr>
        <p:spPr>
          <a:xfrm>
            <a:off x="457200" y="933300"/>
            <a:ext cx="8229600" cy="5865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i="1" lang="uk-UA" sz="1800">
                <a:solidFill>
                  <a:srgbClr val="000000"/>
                </a:solidFill>
              </a:rPr>
              <a:t>Пріоритетні напрями господарської діяльності для визначення функціонального призначення індустріального парку: машинобудування, агропереробка, альтернативна енергетика.</a:t>
            </a:r>
            <a:endParaRPr b="1" i="1">
              <a:solidFill>
                <a:srgbClr val="000000"/>
              </a:solidFill>
            </a:endParaRPr>
          </a:p>
          <a:p>
            <a:pPr indent="0" lvl="0" marL="0" rtl="0" algn="l">
              <a:spcBef>
                <a:spcPts val="360"/>
              </a:spcBef>
              <a:spcAft>
                <a:spcPts val="0"/>
              </a:spcAft>
              <a:buSzPts val="1800"/>
              <a:buNone/>
            </a:pPr>
            <a:r>
              <a:rPr b="1" i="1" lang="uk-UA" sz="1800">
                <a:solidFill>
                  <a:srgbClr val="000000"/>
                </a:solidFill>
              </a:rPr>
              <a:t>Приклади виробництв відповідно до пріоритетних напрямів:</a:t>
            </a:r>
            <a:endParaRPr b="1"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Виробництво електричного устаткування</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Виробництво електродвигунів, генераторів, трансформаторів, електророзподільної та контрольної апаратури</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Виробництво батарей і акумуляторів</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Виробництво проводів, кабелів і електромонтажних пристроїв</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Виробництво електричного освітлювального устаткування</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Виробництво побутових приладів</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Виробництво харчових продуктів</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Переробка та консервування фруктів та овочів</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Виробництво борошномельно-круп’яної промисловості</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Виробництво інших харчових продуктів</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sz="1800">
                <a:solidFill>
                  <a:srgbClr val="000000"/>
                </a:solidFill>
              </a:rPr>
              <a:t>Виробництво паливних брикетів</a:t>
            </a:r>
            <a:endParaRPr i="1" sz="3600">
              <a:solidFill>
                <a:srgbClr val="000000"/>
              </a:solidFill>
            </a:endParaRPr>
          </a:p>
          <a:p>
            <a:pPr indent="-55879" lvl="0" marL="228600" rtl="0" algn="l">
              <a:spcBef>
                <a:spcPts val="400"/>
              </a:spcBef>
              <a:spcAft>
                <a:spcPts val="0"/>
              </a:spcAft>
              <a:buSzPts val="20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10" name="Shape 110"/>
        <p:cNvGrpSpPr/>
        <p:nvPr/>
      </p:nvGrpSpPr>
      <p:grpSpPr>
        <a:xfrm>
          <a:off x="0" y="0"/>
          <a:ext cx="0" cy="0"/>
          <a:chOff x="0" y="0"/>
          <a:chExt cx="0" cy="0"/>
        </a:xfrm>
      </p:grpSpPr>
      <p:sp>
        <p:nvSpPr>
          <p:cNvPr id="111" name="Google Shape;111;g2df0e70259e_0_15"/>
          <p:cNvSpPr txBox="1"/>
          <p:nvPr>
            <p:ph type="title"/>
          </p:nvPr>
        </p:nvSpPr>
        <p:spPr>
          <a:xfrm>
            <a:off x="457200" y="223063"/>
            <a:ext cx="8229600" cy="562200"/>
          </a:xfrm>
          <a:prstGeom prst="rect">
            <a:avLst/>
          </a:prstGeom>
          <a:solidFill>
            <a:srgbClr val="3C78D8"/>
          </a:solidFill>
          <a:ln>
            <a:noFill/>
          </a:ln>
        </p:spPr>
        <p:txBody>
          <a:bodyPr anchorCtr="0" anchor="b" bIns="45700" lIns="91425" spcFirstLastPara="1" rIns="91425" wrap="square" tIns="45700">
            <a:normAutofit/>
          </a:bodyPr>
          <a:lstStyle/>
          <a:p>
            <a:pPr indent="0" lvl="0" marL="0" rtl="0" algn="l">
              <a:spcBef>
                <a:spcPts val="0"/>
              </a:spcBef>
              <a:spcAft>
                <a:spcPts val="0"/>
              </a:spcAft>
              <a:buClr>
                <a:srgbClr val="000000"/>
              </a:buClr>
              <a:buSzPts val="4200"/>
              <a:buFont typeface="Arial"/>
              <a:buNone/>
            </a:pPr>
            <a:r>
              <a:rPr lang="uk-UA">
                <a:solidFill>
                  <a:srgbClr val="FFFF00"/>
                </a:solidFill>
              </a:rPr>
              <a:t>Industrial Park "R-33"</a:t>
            </a:r>
            <a:endParaRPr>
              <a:solidFill>
                <a:srgbClr val="FFFF00"/>
              </a:solidFill>
            </a:endParaRPr>
          </a:p>
        </p:txBody>
      </p:sp>
      <p:sp>
        <p:nvSpPr>
          <p:cNvPr id="112" name="Google Shape;112;g2df0e70259e_0_15"/>
          <p:cNvSpPr txBox="1"/>
          <p:nvPr>
            <p:ph idx="1" type="body"/>
          </p:nvPr>
        </p:nvSpPr>
        <p:spPr>
          <a:xfrm>
            <a:off x="457200" y="933300"/>
            <a:ext cx="8229600" cy="58653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b="1" i="1" lang="uk-UA">
                <a:solidFill>
                  <a:srgbClr val="000000"/>
                </a:solidFill>
              </a:rPr>
              <a:t>Priority areas of economic activity for determining the functional purpose of the industrial park: mechanical engineering, agricultural processing, alternative energy.</a:t>
            </a:r>
            <a:endParaRPr b="1" i="1">
              <a:solidFill>
                <a:srgbClr val="000000"/>
              </a:solidFill>
            </a:endParaRPr>
          </a:p>
          <a:p>
            <a:pPr indent="0" lvl="0" marL="0" rtl="0" algn="l">
              <a:spcBef>
                <a:spcPts val="360"/>
              </a:spcBef>
              <a:spcAft>
                <a:spcPts val="0"/>
              </a:spcAft>
              <a:buNone/>
            </a:pPr>
            <a:r>
              <a:rPr b="1" i="1" lang="uk-UA">
                <a:solidFill>
                  <a:srgbClr val="000000"/>
                </a:solidFill>
              </a:rPr>
              <a:t>Examples of production according to priority directions:</a:t>
            </a:r>
            <a:endParaRPr b="1"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Production of electrical equipment</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Production of electric motors, generators, transformers, electrical distribution and control equipment</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Production of batteries and accumulators</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Production of wires, cables and electrical installation devices</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Production of electrical lighting equipment</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Production of household appliances</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Production of food products</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Processing and canning of fruits and vegetables</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Production of the flour mill and grain industry</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Production of other food products</a:t>
            </a:r>
            <a:endParaRPr i="1">
              <a:solidFill>
                <a:srgbClr val="000000"/>
              </a:solidFill>
            </a:endParaRPr>
          </a:p>
          <a:p>
            <a:pPr indent="-182880" lvl="0" marL="228600" rtl="0" algn="l">
              <a:spcBef>
                <a:spcPts val="360"/>
              </a:spcBef>
              <a:spcAft>
                <a:spcPts val="0"/>
              </a:spcAft>
              <a:buClr>
                <a:srgbClr val="000000"/>
              </a:buClr>
              <a:buSzPts val="1800"/>
              <a:buFont typeface="Arial"/>
              <a:buChar char="-"/>
            </a:pPr>
            <a:r>
              <a:rPr i="1" lang="uk-UA">
                <a:solidFill>
                  <a:srgbClr val="000000"/>
                </a:solidFill>
              </a:rPr>
              <a:t>Production of fuel briquettes</a:t>
            </a:r>
            <a:endParaRPr i="1" sz="3600">
              <a:solidFill>
                <a:srgbClr val="000000"/>
              </a:solidFill>
            </a:endParaRPr>
          </a:p>
          <a:p>
            <a:pPr indent="-160020" lvl="0" marL="228600" rtl="0" algn="l">
              <a:spcBef>
                <a:spcPts val="360"/>
              </a:spcBef>
              <a:spcAft>
                <a:spcPts val="0"/>
              </a:spcAft>
              <a:buClr>
                <a:srgbClr val="000000"/>
              </a:buClr>
              <a:buSzPts val="1440"/>
              <a:buChar char="-"/>
            </a:pPr>
            <a:r>
              <a:t/>
            </a:r>
            <a:endParaRPr b="1" i="1">
              <a:solidFill>
                <a:srgbClr val="000000"/>
              </a:solidFill>
            </a:endParaRPr>
          </a:p>
          <a:p>
            <a:pPr indent="-55878" lvl="0" marL="228600" rtl="0" algn="l">
              <a:spcBef>
                <a:spcPts val="400"/>
              </a:spcBef>
              <a:spcAft>
                <a:spcPts val="0"/>
              </a:spcAft>
              <a:buSzPts val="2000"/>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16" name="Shape 116"/>
        <p:cNvGrpSpPr/>
        <p:nvPr/>
      </p:nvGrpSpPr>
      <p:grpSpPr>
        <a:xfrm>
          <a:off x="0" y="0"/>
          <a:ext cx="0" cy="0"/>
          <a:chOff x="0" y="0"/>
          <a:chExt cx="0" cy="0"/>
        </a:xfrm>
      </p:grpSpPr>
      <p:sp>
        <p:nvSpPr>
          <p:cNvPr id="117" name="Google Shape;117;p5"/>
          <p:cNvSpPr txBox="1"/>
          <p:nvPr>
            <p:ph type="title"/>
          </p:nvPr>
        </p:nvSpPr>
        <p:spPr>
          <a:xfrm>
            <a:off x="302500" y="274638"/>
            <a:ext cx="8229600" cy="418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lt2"/>
              </a:buClr>
              <a:buSzPct val="140000"/>
              <a:buFont typeface="Arial"/>
              <a:buNone/>
            </a:pPr>
            <a:r>
              <a:rPr i="1" lang="uk-UA">
                <a:solidFill>
                  <a:srgbClr val="FFFF00"/>
                </a:solidFill>
              </a:rPr>
              <a:t>Індустріальнй парк «Р-33»</a:t>
            </a:r>
            <a:endParaRPr i="1">
              <a:solidFill>
                <a:srgbClr val="FFFF00"/>
              </a:solidFill>
            </a:endParaRPr>
          </a:p>
        </p:txBody>
      </p:sp>
      <p:sp>
        <p:nvSpPr>
          <p:cNvPr id="118" name="Google Shape;118;p5"/>
          <p:cNvSpPr txBox="1"/>
          <p:nvPr>
            <p:ph idx="1" type="body"/>
          </p:nvPr>
        </p:nvSpPr>
        <p:spPr>
          <a:xfrm>
            <a:off x="457200" y="692696"/>
            <a:ext cx="8229600" cy="590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00"/>
              <a:buNone/>
            </a:pPr>
            <a:r>
              <a:rPr b="1" i="1" lang="uk-UA" sz="1800">
                <a:solidFill>
                  <a:srgbClr val="FFFF00"/>
                </a:solidFill>
              </a:rPr>
              <a:t>Наявні наступні інфраструктурні комунікації</a:t>
            </a:r>
            <a:endParaRPr i="1">
              <a:solidFill>
                <a:srgbClr val="FFFF00"/>
              </a:solidFill>
            </a:endParaRPr>
          </a:p>
          <a:p>
            <a:pPr indent="0" lvl="0" marL="0" rtl="0" algn="l">
              <a:spcBef>
                <a:spcPts val="320"/>
              </a:spcBef>
              <a:spcAft>
                <a:spcPts val="0"/>
              </a:spcAft>
              <a:buSzPts val="1600"/>
              <a:buNone/>
            </a:pPr>
            <a:r>
              <a:t/>
            </a:r>
            <a:endParaRPr i="1" sz="1400"/>
          </a:p>
        </p:txBody>
      </p:sp>
      <p:pic>
        <p:nvPicPr>
          <p:cNvPr id="119" name="Google Shape;119;p5"/>
          <p:cNvPicPr preferRelativeResize="0"/>
          <p:nvPr/>
        </p:nvPicPr>
        <p:blipFill>
          <a:blip r:embed="rId3">
            <a:alphaModFix/>
          </a:blip>
          <a:stretch>
            <a:fillRect/>
          </a:stretch>
        </p:blipFill>
        <p:spPr>
          <a:xfrm>
            <a:off x="685800" y="692700"/>
            <a:ext cx="7897874" cy="5853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2024-02-08T11:13:20Z</dcterms:created>
  <dc:creator>Пользователь</dc:creator>
</cp:coreProperties>
</file>