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05146"/>
            <a:ext cx="7772400" cy="4267200"/>
          </a:xfrm>
        </p:spPr>
        <p:txBody>
          <a:bodyPr/>
          <a:lstStyle/>
          <a:p>
            <a:r>
              <a:rPr lang="en-US" sz="4000" dirty="0" err="1"/>
              <a:t>Школа</a:t>
            </a:r>
            <a:r>
              <a:rPr lang="en-US" sz="4000" dirty="0"/>
              <a:t> </a:t>
            </a:r>
            <a:r>
              <a:rPr lang="en-US" sz="4000" dirty="0" err="1"/>
              <a:t>маркетингу</a:t>
            </a:r>
            <a:r>
              <a:rPr lang="en-US" sz="4000" dirty="0"/>
              <a:t> </a:t>
            </a:r>
            <a:r>
              <a:rPr lang="en-US" sz="4000" dirty="0" err="1"/>
              <a:t>та</a:t>
            </a:r>
            <a:r>
              <a:rPr lang="en-US" sz="4000" dirty="0"/>
              <a:t> </a:t>
            </a:r>
            <a:r>
              <a:rPr lang="en-US" sz="4000" dirty="0" err="1"/>
              <a:t>просування</a:t>
            </a:r>
            <a:r>
              <a:rPr lang="en-US" sz="4000" dirty="0"/>
              <a:t> / Marketing and Promotion School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219200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en-US" dirty="0"/>
              <a:t>For Local Makers</a:t>
            </a:r>
          </a:p>
          <a:p>
            <a:endParaRPr lang="ru-RU" dirty="0"/>
          </a:p>
        </p:txBody>
      </p:sp>
      <p:pic>
        <p:nvPicPr>
          <p:cNvPr id="1026" name="Picture 2" descr="A modern educational space designed for workshops and lectures. The room features rows of tables and chairs arranged for small groups, with a prese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75637"/>
            <a:ext cx="3960440" cy="22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8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uk-UA" dirty="0" smtClean="0"/>
              <a:t>Вигляд приміщення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256083"/>
            <a:ext cx="4457100" cy="2510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5154"/>
            <a:ext cx="4457101" cy="2510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5" y="4256083"/>
            <a:ext cx="4462242" cy="2510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5" y="1665153"/>
            <a:ext cx="4462242" cy="25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en-US" dirty="0" smtClean="0"/>
              <a:t>The view of the building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256083"/>
            <a:ext cx="4457100" cy="2510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5154"/>
            <a:ext cx="4457101" cy="2510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5" y="4256083"/>
            <a:ext cx="4462242" cy="2510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5" y="1665153"/>
            <a:ext cx="4462242" cy="25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uk-UA" dirty="0" smtClean="0"/>
              <a:t>Візуалізація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8788"/>
            <a:ext cx="4320480" cy="24688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8788"/>
            <a:ext cx="4320480" cy="2468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92810"/>
            <a:ext cx="2448272" cy="24482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7562"/>
            <a:ext cx="2495944" cy="2472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281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8788"/>
            <a:ext cx="4320480" cy="24688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8788"/>
            <a:ext cx="4320480" cy="2468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92810"/>
            <a:ext cx="2448272" cy="24482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7562"/>
            <a:ext cx="2495944" cy="2472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281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6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 проєкту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Проєкт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 маркетингу та </a:t>
            </a:r>
            <a:r>
              <a:rPr lang="ru-RU" sz="2800" dirty="0" err="1"/>
              <a:t>просування</a:t>
            </a:r>
            <a:r>
              <a:rPr lang="ru-RU" sz="2800" dirty="0"/>
              <a:t> для </a:t>
            </a:r>
            <a:r>
              <a:rPr lang="ru-RU" sz="2800" dirty="0" err="1"/>
              <a:t>виробників</a:t>
            </a:r>
            <a:r>
              <a:rPr lang="ru-RU" sz="2800" dirty="0"/>
              <a:t> </a:t>
            </a:r>
            <a:r>
              <a:rPr lang="ru-RU" sz="2800" dirty="0" err="1"/>
              <a:t>крафтової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в </a:t>
            </a:r>
            <a:r>
              <a:rPr lang="ru-RU" sz="2800" dirty="0" err="1"/>
              <a:t>громаді</a:t>
            </a:r>
            <a:r>
              <a:rPr lang="ru-RU" sz="2800" dirty="0"/>
              <a:t> </a:t>
            </a:r>
            <a:r>
              <a:rPr lang="ru-RU" sz="2800" dirty="0" err="1"/>
              <a:t>Куяльник</a:t>
            </a:r>
            <a:r>
              <a:rPr lang="ru-RU" sz="2800" dirty="0"/>
              <a:t>.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включатиме</a:t>
            </a:r>
            <a:r>
              <a:rPr lang="ru-RU" sz="2800" dirty="0"/>
              <a:t> </a:t>
            </a:r>
            <a:r>
              <a:rPr lang="ru-RU" sz="2800" dirty="0" err="1"/>
              <a:t>інтенсивні</a:t>
            </a:r>
            <a:r>
              <a:rPr lang="ru-RU" sz="2800" dirty="0"/>
              <a:t> </a:t>
            </a:r>
            <a:r>
              <a:rPr lang="ru-RU" sz="2800" dirty="0" err="1"/>
              <a:t>курси</a:t>
            </a:r>
            <a:r>
              <a:rPr lang="ru-RU" sz="2800" dirty="0"/>
              <a:t> з маркетингу, </a:t>
            </a:r>
            <a:r>
              <a:rPr lang="ru-RU" sz="2800" dirty="0" err="1"/>
              <a:t>брендингу</a:t>
            </a:r>
            <a:r>
              <a:rPr lang="ru-RU" sz="2800" dirty="0"/>
              <a:t> та онлайн-</a:t>
            </a:r>
            <a:r>
              <a:rPr lang="ru-RU" sz="2800" dirty="0" err="1"/>
              <a:t>просування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9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project envisages creating a Marketing and Promotion School for craft product makers in Kuyalnyck community. The training includes intensive courses on marketing, branding, and online promotion.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841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600200"/>
          </a:xfrm>
        </p:spPr>
        <p:txBody>
          <a:bodyPr/>
          <a:lstStyle/>
          <a:p>
            <a:r>
              <a:rPr lang="ru-RU" dirty="0"/>
              <a:t>Мета та </a:t>
            </a:r>
            <a:r>
              <a:rPr lang="ru-RU" dirty="0" err="1"/>
              <a:t>завдання</a:t>
            </a:r>
            <a:r>
              <a:rPr lang="ru-RU" dirty="0"/>
              <a:t> проєкту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Мета</a:t>
            </a:r>
            <a:r>
              <a:rPr lang="ru-RU" sz="2800" dirty="0"/>
              <a:t>: </a:t>
            </a:r>
            <a:r>
              <a:rPr lang="ru-RU" sz="2800" dirty="0" err="1"/>
              <a:t>Підвищити</a:t>
            </a:r>
            <a:r>
              <a:rPr lang="ru-RU" sz="2800" dirty="0"/>
              <a:t> </a:t>
            </a:r>
            <a:r>
              <a:rPr lang="ru-RU" sz="2800" dirty="0" err="1"/>
              <a:t>конкурентоспроможність</a:t>
            </a:r>
            <a:r>
              <a:rPr lang="ru-RU" sz="2800" dirty="0"/>
              <a:t> і </a:t>
            </a:r>
            <a:r>
              <a:rPr lang="ru-RU" sz="2800" dirty="0" err="1"/>
              <a:t>прибутковість</a:t>
            </a:r>
            <a:r>
              <a:rPr lang="ru-RU" sz="2800" dirty="0"/>
              <a:t> </a:t>
            </a:r>
            <a:r>
              <a:rPr lang="ru-RU" sz="2800" dirty="0" err="1"/>
              <a:t>локальних</a:t>
            </a:r>
            <a:r>
              <a:rPr lang="ru-RU" sz="2800" dirty="0"/>
              <a:t> </a:t>
            </a:r>
            <a:r>
              <a:rPr lang="ru-RU" sz="2800" dirty="0" err="1"/>
              <a:t>виробників</a:t>
            </a:r>
            <a:r>
              <a:rPr lang="ru-RU" sz="2800" dirty="0"/>
              <a:t> через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сучасним</a:t>
            </a:r>
            <a:r>
              <a:rPr lang="ru-RU" sz="2800" dirty="0"/>
              <a:t> методам маркетингу.</a:t>
            </a:r>
          </a:p>
          <a:p>
            <a:r>
              <a:rPr lang="ru-RU" sz="2800" dirty="0" smtClean="0"/>
              <a:t>     </a:t>
            </a:r>
            <a:r>
              <a:rPr lang="ru-RU" sz="2800" dirty="0" err="1" smtClean="0"/>
              <a:t>Завдання</a:t>
            </a:r>
            <a:r>
              <a:rPr lang="ru-RU" sz="2800" dirty="0"/>
              <a:t>: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Оснастити</a:t>
            </a:r>
            <a:r>
              <a:rPr lang="ru-RU" sz="2800" dirty="0"/>
              <a:t> </a:t>
            </a:r>
            <a:r>
              <a:rPr lang="ru-RU" sz="2800" dirty="0" err="1"/>
              <a:t>навчальний</a:t>
            </a:r>
            <a:r>
              <a:rPr lang="ru-RU" sz="2800" dirty="0"/>
              <a:t> </a:t>
            </a:r>
            <a:r>
              <a:rPr lang="ru-RU" sz="2800" dirty="0" err="1"/>
              <a:t>простір</a:t>
            </a:r>
            <a:r>
              <a:rPr lang="ru-RU" sz="2800" dirty="0"/>
              <a:t>.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Організувати</a:t>
            </a:r>
            <a:r>
              <a:rPr lang="ru-RU" sz="2800" dirty="0"/>
              <a:t> 2-місячний курс для 30 </a:t>
            </a:r>
            <a:r>
              <a:rPr lang="ru-RU" sz="2800" dirty="0" err="1"/>
              <a:t>учасників</a:t>
            </a:r>
            <a:r>
              <a:rPr lang="ru-RU" sz="2800" dirty="0"/>
              <a:t>.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Створити</a:t>
            </a:r>
            <a:r>
              <a:rPr lang="ru-RU" sz="2800" dirty="0"/>
              <a:t> онлайн-платформу для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учасників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en-US" dirty="0"/>
              <a:t>Project Goals and Objectives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</a:t>
            </a:r>
            <a:r>
              <a:rPr lang="en-US" sz="2800" dirty="0" smtClean="0"/>
              <a:t>Goal</a:t>
            </a:r>
            <a:r>
              <a:rPr lang="en-US" sz="2800" dirty="0"/>
              <a:t>: Increase the competitiveness and profitability of local producers through training in modern marketing methods.</a:t>
            </a:r>
          </a:p>
          <a:p>
            <a:r>
              <a:rPr lang="uk-UA" sz="2800" dirty="0" smtClean="0"/>
              <a:t>     </a:t>
            </a:r>
            <a:r>
              <a:rPr lang="en-US" sz="2800" dirty="0" smtClean="0"/>
              <a:t>Objectives</a:t>
            </a:r>
            <a:r>
              <a:rPr lang="en-US" sz="2800" dirty="0"/>
              <a:t>:</a:t>
            </a:r>
          </a:p>
          <a:p>
            <a:r>
              <a:rPr lang="en-US" sz="2800" dirty="0"/>
              <a:t>- Equip the learning space.</a:t>
            </a:r>
          </a:p>
          <a:p>
            <a:r>
              <a:rPr lang="en-US" sz="2800" dirty="0"/>
              <a:t>- Organize a 2-month course for 30 participants.</a:t>
            </a:r>
          </a:p>
          <a:p>
            <a:r>
              <a:rPr lang="en-US" sz="2800" dirty="0"/>
              <a:t>- Create an online platform to support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47030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ru-RU" dirty="0"/>
              <a:t>Бюджет та </a:t>
            </a:r>
            <a:r>
              <a:rPr lang="ru-RU" dirty="0" err="1"/>
              <a:t>тривалість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Загальний</a:t>
            </a:r>
            <a:r>
              <a:rPr lang="ru-RU" sz="2800" dirty="0"/>
              <a:t> бюджет: 2 248 249 грн.</a:t>
            </a:r>
          </a:p>
          <a:p>
            <a:r>
              <a:rPr lang="ru-RU" sz="2800" dirty="0" err="1"/>
              <a:t>Тривалість</a:t>
            </a:r>
            <a:r>
              <a:rPr lang="ru-RU" sz="2800" dirty="0"/>
              <a:t>: 6 </a:t>
            </a:r>
            <a:r>
              <a:rPr lang="ru-RU" sz="2800" dirty="0" err="1"/>
              <a:t>місяців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витрати</a:t>
            </a:r>
            <a:r>
              <a:rPr lang="ru-RU" sz="2800" dirty="0"/>
              <a:t>: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Придбання</a:t>
            </a:r>
            <a:r>
              <a:rPr lang="ru-RU" sz="2800" dirty="0"/>
              <a:t> </a:t>
            </a:r>
            <a:r>
              <a:rPr lang="ru-RU" sz="2800" dirty="0" err="1"/>
              <a:t>обладнання</a:t>
            </a:r>
            <a:r>
              <a:rPr lang="ru-RU" sz="2800" dirty="0"/>
              <a:t>.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Послуги</a:t>
            </a:r>
            <a:r>
              <a:rPr lang="ru-RU" sz="2800" dirty="0"/>
              <a:t> </a:t>
            </a:r>
            <a:r>
              <a:rPr lang="ru-RU" sz="2800" dirty="0" err="1"/>
              <a:t>експертів</a:t>
            </a:r>
            <a:r>
              <a:rPr lang="ru-RU" sz="2800" dirty="0"/>
              <a:t> і </a:t>
            </a:r>
            <a:r>
              <a:rPr lang="ru-RU" sz="2800" dirty="0" err="1"/>
              <a:t>тренерів</a:t>
            </a:r>
            <a:r>
              <a:rPr lang="ru-RU" sz="2800" dirty="0"/>
              <a:t>.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Розробка</a:t>
            </a:r>
            <a:r>
              <a:rPr lang="ru-RU" sz="2800" dirty="0"/>
              <a:t> онлайн-</a:t>
            </a:r>
            <a:r>
              <a:rPr lang="ru-RU" sz="2800" dirty="0" err="1"/>
              <a:t>платформи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9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en-US" dirty="0"/>
              <a:t>Budget and Duration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Total budget: 2,248,249 UAH.</a:t>
            </a:r>
          </a:p>
          <a:p>
            <a:r>
              <a:rPr lang="en-US" sz="2800" dirty="0"/>
              <a:t>Duration: 6 months.</a:t>
            </a:r>
          </a:p>
          <a:p>
            <a:r>
              <a:rPr lang="en-US" sz="2800" dirty="0"/>
              <a:t>Key expenses:</a:t>
            </a:r>
          </a:p>
          <a:p>
            <a:r>
              <a:rPr lang="en-US" sz="2800" dirty="0"/>
              <a:t>- Purchasing equipment.</a:t>
            </a:r>
          </a:p>
          <a:p>
            <a:r>
              <a:rPr lang="en-US" sz="2800" dirty="0"/>
              <a:t>- Experts' and trainers' services.</a:t>
            </a:r>
          </a:p>
          <a:p>
            <a:r>
              <a:rPr lang="en-US" sz="2800" dirty="0"/>
              <a:t>- Development of an online platform.</a:t>
            </a:r>
          </a:p>
        </p:txBody>
      </p:sp>
    </p:spTree>
    <p:extLst>
      <p:ext uri="{BB962C8B-B14F-4D97-AF65-F5344CB8AC3E}">
        <p14:creationId xmlns:p14="http://schemas.microsoft.com/office/powerpoint/2010/main" val="396081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ru-RU" dirty="0" err="1"/>
              <a:t>Очікувані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Оснащений </a:t>
            </a:r>
            <a:r>
              <a:rPr lang="ru-RU" sz="2800" dirty="0" err="1"/>
              <a:t>навчальний</a:t>
            </a:r>
            <a:r>
              <a:rPr lang="ru-RU" sz="2800" dirty="0"/>
              <a:t> </a:t>
            </a:r>
            <a:r>
              <a:rPr lang="ru-RU" sz="2800" dirty="0" err="1"/>
              <a:t>простір</a:t>
            </a:r>
            <a:r>
              <a:rPr lang="ru-RU" sz="2800" dirty="0"/>
              <a:t>.</a:t>
            </a:r>
          </a:p>
          <a:p>
            <a:r>
              <a:rPr lang="ru-RU" sz="2800" dirty="0"/>
              <a:t>2. </a:t>
            </a:r>
            <a:r>
              <a:rPr lang="ru-RU" sz="2800" dirty="0" err="1"/>
              <a:t>Навчено</a:t>
            </a:r>
            <a:r>
              <a:rPr lang="ru-RU" sz="2800" dirty="0"/>
              <a:t> 30 </a:t>
            </a:r>
            <a:r>
              <a:rPr lang="ru-RU" sz="2800" dirty="0" err="1" smtClean="0"/>
              <a:t>місцевих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виробників</a:t>
            </a:r>
            <a:r>
              <a:rPr lang="ru-RU" sz="2800" dirty="0"/>
              <a:t>.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Розроблено</a:t>
            </a:r>
            <a:r>
              <a:rPr lang="ru-RU" sz="2800" dirty="0"/>
              <a:t> 5 </a:t>
            </a:r>
            <a:r>
              <a:rPr lang="ru-RU" sz="2800" dirty="0" err="1"/>
              <a:t>бізнес-планів</a:t>
            </a:r>
            <a:r>
              <a:rPr lang="ru-RU" sz="2800" dirty="0"/>
              <a:t> і </a:t>
            </a:r>
            <a:r>
              <a:rPr lang="ru-RU" sz="2800" dirty="0" err="1"/>
              <a:t>логотипів</a:t>
            </a:r>
            <a:r>
              <a:rPr lang="ru-RU" sz="2800" dirty="0"/>
              <a:t>.</a:t>
            </a:r>
          </a:p>
          <a:p>
            <a:r>
              <a:rPr lang="ru-RU" sz="2800" dirty="0"/>
              <a:t>4. Запущено </a:t>
            </a:r>
            <a:r>
              <a:rPr lang="ru-RU" sz="2800" dirty="0" err="1"/>
              <a:t>двомовну</a:t>
            </a:r>
            <a:r>
              <a:rPr lang="ru-RU" sz="2800" dirty="0"/>
              <a:t> </a:t>
            </a:r>
            <a:r>
              <a:rPr lang="ru-RU" sz="2800" dirty="0" err="1"/>
              <a:t>інформаційну</a:t>
            </a:r>
            <a:r>
              <a:rPr lang="ru-RU" sz="2800" dirty="0"/>
              <a:t> платформу.</a:t>
            </a:r>
          </a:p>
        </p:txBody>
      </p:sp>
    </p:spTree>
    <p:extLst>
      <p:ext uri="{BB962C8B-B14F-4D97-AF65-F5344CB8AC3E}">
        <p14:creationId xmlns:p14="http://schemas.microsoft.com/office/powerpoint/2010/main" val="133646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1333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Equipped learning space.</a:t>
            </a:r>
          </a:p>
          <a:p>
            <a:r>
              <a:rPr lang="en-US" sz="2800" dirty="0"/>
              <a:t>2. 30 local producers trained.</a:t>
            </a:r>
          </a:p>
          <a:p>
            <a:r>
              <a:rPr lang="en-US" sz="2800" dirty="0"/>
              <a:t>3. 5 business plans and logos developed.</a:t>
            </a:r>
          </a:p>
          <a:p>
            <a:r>
              <a:rPr lang="en-US" sz="2800" dirty="0"/>
              <a:t>4. Bilingual information platform launched.</a:t>
            </a:r>
          </a:p>
        </p:txBody>
      </p:sp>
    </p:spTree>
    <p:extLst>
      <p:ext uri="{BB962C8B-B14F-4D97-AF65-F5344CB8AC3E}">
        <p14:creationId xmlns:p14="http://schemas.microsoft.com/office/powerpoint/2010/main" val="261588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307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Школа маркетингу та просування / Marketing and Promotion School</vt:lpstr>
      <vt:lpstr>Опис проєкту</vt:lpstr>
      <vt:lpstr>Project Description</vt:lpstr>
      <vt:lpstr>Мета та завдання проєкту</vt:lpstr>
      <vt:lpstr>Project Goals and Objectives</vt:lpstr>
      <vt:lpstr>Бюджет та тривалість</vt:lpstr>
      <vt:lpstr>Budget and Duration</vt:lpstr>
      <vt:lpstr>Очікувані результати</vt:lpstr>
      <vt:lpstr>Expected Results</vt:lpstr>
      <vt:lpstr>Вигляд приміщення</vt:lpstr>
      <vt:lpstr>The view of the building</vt:lpstr>
      <vt:lpstr>Візуалізація</vt:lpstr>
      <vt:lpstr>Visualization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маркетингу та просування / Marketing and Promotion School</dc:title>
  <dc:creator>Пользователь</dc:creator>
  <cp:lastModifiedBy>Пользователь</cp:lastModifiedBy>
  <cp:revision>3</cp:revision>
  <dcterms:created xsi:type="dcterms:W3CDTF">2024-12-11T07:55:07Z</dcterms:created>
  <dcterms:modified xsi:type="dcterms:W3CDTF">2024-12-11T08:32:36Z</dcterms:modified>
</cp:coreProperties>
</file>