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8" r:id="rId1"/>
  </p:sldMasterIdLst>
  <p:sldIdLst>
    <p:sldId id="256" r:id="rId2"/>
    <p:sldId id="259" r:id="rId3"/>
    <p:sldId id="261" r:id="rId4"/>
    <p:sldId id="263" r:id="rId5"/>
    <p:sldId id="271" r:id="rId6"/>
    <p:sldId id="262" r:id="rId7"/>
    <p:sldId id="272" r:id="rId8"/>
    <p:sldId id="274" r:id="rId9"/>
    <p:sldId id="264" r:id="rId10"/>
    <p:sldId id="266" r:id="rId11"/>
    <p:sldId id="265" r:id="rId12"/>
    <p:sldId id="267" r:id="rId13"/>
    <p:sldId id="269" r:id="rId14"/>
    <p:sldId id="268" r:id="rId15"/>
    <p:sldId id="270" r:id="rId16"/>
  </p:sldIdLst>
  <p:sldSz cx="18288000" cy="10287000"/>
  <p:notesSz cx="6858000" cy="9144000"/>
  <p:embeddedFontLst>
    <p:embeddedFont>
      <p:font typeface="Calibri" panose="020F0502020204030204" pitchFamily="34" charset="0"/>
      <p:regular r:id="rId17"/>
      <p:bold r:id="rId18"/>
      <p:italic r:id="rId19"/>
      <p:boldItalic r:id="rId20"/>
    </p:embeddedFont>
    <p:embeddedFont>
      <p:font typeface="Noto Serif Display Semi-Bold Italics" panose="020B0604020202020204"/>
      <p:regular r:id="rId21"/>
    </p:embeddedFont>
    <p:embeddedFont>
      <p:font typeface="Public Sans" panose="020B0604020202020204" charset="0"/>
      <p:regular r:id="rId22"/>
    </p:embeddedFont>
    <p:embeddedFont>
      <p:font typeface="Public Sans Bold" panose="020B0604020202020204" charset="0"/>
      <p:regular r:id="rId23"/>
    </p:embeddedFont>
    <p:embeddedFont>
      <p:font typeface="Quire Sans" panose="020B0502040400020003" pitchFamily="34" charset="0"/>
      <p:regular r:id="rId24"/>
      <p:bold r:id="rId25"/>
      <p:italic r:id="rId26"/>
      <p:boldItalic r:id="rId27"/>
    </p:embeddedFont>
    <p:embeddedFont>
      <p:font typeface="Tw Cen MT" panose="020B0602020104020603" pitchFamily="34" charset="0"/>
      <p:regular r:id="rId28"/>
      <p:bold r:id="rId29"/>
      <p:italic r:id="rId30"/>
      <p:boldItalic r:id="rId31"/>
    </p:embeddedFont>
    <p:embeddedFont>
      <p:font typeface="Tw Cen MT Condensed" panose="020B0606020104020203" pitchFamily="34" charset="0"/>
      <p:regular r:id="rId32"/>
      <p:bold r:id="rId33"/>
    </p:embeddedFont>
    <p:embeddedFont>
      <p:font typeface="Wingdings 3" panose="05040102010807070707" pitchFamily="18" charset="2"/>
      <p:regular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Помір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Помір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Помір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EBBBCC-DAD2-459C-BE2E-F6DE35CF9A28}" styleName="Темни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Темни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Темний стиль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Помір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Без стилю та сі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Стиль із теми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Стиль із теми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Без стилю та сітки таблиці">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Світли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Світли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EC20E35-A176-4012-BC5E-935CFFF8708E}" styleName="Помірний стиль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Помір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Помір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Помір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8603FDC-E32A-4AB5-989C-0864C3EAD2B8}" styleName="Стиль із теми 2 – акцент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sp>
        <p:nvSpPr>
          <p:cNvPr id="7" name="Rectangle 6"/>
          <p:cNvSpPr/>
          <p:nvPr/>
        </p:nvSpPr>
        <p:spPr>
          <a:xfrm>
            <a:off x="0" y="-1"/>
            <a:ext cx="18288000"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5800" y="7440206"/>
            <a:ext cx="11658600" cy="2194560"/>
          </a:xfrm>
        </p:spPr>
        <p:txBody>
          <a:bodyPr anchor="ctr">
            <a:normAutofit/>
          </a:bodyPr>
          <a:lstStyle>
            <a:lvl1pPr algn="r">
              <a:defRPr sz="7500" spc="300" baseline="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2915900" y="7440206"/>
            <a:ext cx="4800600" cy="2194560"/>
          </a:xfrm>
        </p:spPr>
        <p:txBody>
          <a:bodyPr lIns="91440" rIns="91440" anchor="ctr">
            <a:normAutofit/>
          </a:bodyPr>
          <a:lstStyle>
            <a:lvl1pPr marL="0" indent="0" algn="l">
              <a:lnSpc>
                <a:spcPct val="100000"/>
              </a:lnSpc>
              <a:spcBef>
                <a:spcPts val="0"/>
              </a:spcBef>
              <a:buNone/>
              <a:defRPr sz="2700">
                <a:solidFill>
                  <a:schemeClr val="tx1">
                    <a:lumMod val="90000"/>
                    <a:lumOff val="10000"/>
                  </a:schemeClr>
                </a:solidFill>
              </a:defRPr>
            </a:lvl1pPr>
            <a:lvl2pPr marL="685800" indent="0" algn="ctr">
              <a:buNone/>
              <a:defRPr sz="2700"/>
            </a:lvl2pPr>
            <a:lvl3pPr marL="1371600" indent="0" algn="ctr">
              <a:buNone/>
              <a:defRPr sz="2700"/>
            </a:lvl3pPr>
            <a:lvl4pPr marL="2057400" indent="0" algn="ctr">
              <a:buNone/>
              <a:defRPr sz="2700"/>
            </a:lvl4pPr>
            <a:lvl5pPr marL="2743200" indent="0" algn="ctr">
              <a:buNone/>
              <a:defRPr sz="2700"/>
            </a:lvl5pPr>
            <a:lvl6pPr marL="3429000" indent="0" algn="ctr">
              <a:buNone/>
              <a:defRPr sz="2700"/>
            </a:lvl6pPr>
            <a:lvl7pPr marL="4114800" indent="0" algn="ctr">
              <a:buNone/>
              <a:defRPr sz="2700"/>
            </a:lvl7pPr>
            <a:lvl8pPr marL="4800600" indent="0" algn="ctr">
              <a:buNone/>
              <a:defRPr sz="2700"/>
            </a:lvl8pPr>
            <a:lvl9pPr marL="5486400" indent="0" algn="ctr">
              <a:buNone/>
              <a:defRPr sz="27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lvl1pPr algn="l">
              <a:defRPr/>
            </a:lvl1pPr>
          </a:lstStyle>
          <a:p>
            <a:fld id="{1D8BD707-D9CF-40AE-B4C6-C98DA3205C09}" type="datetimeFigureOut">
              <a:rPr lang="en-US" smtClean="0"/>
              <a:pPr/>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flipV="1">
            <a:off x="12580263" y="7896159"/>
            <a:ext cx="0" cy="13716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7724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0917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1143000"/>
            <a:ext cx="3943350" cy="8115300"/>
          </a:xfrm>
        </p:spPr>
        <p:txBody>
          <a:bodyPr vert="eaVert" lIns="45720" tIns="91440" rIns="45720" bIns="91440"/>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485900" y="1143000"/>
            <a:ext cx="11372850" cy="8115300"/>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rot="5400000" flipV="1">
            <a:off x="15087600" y="88895"/>
            <a:ext cx="0" cy="13716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2635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86233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Назва розділу">
    <p:spTree>
      <p:nvGrpSpPr>
        <p:cNvPr id="1" name=""/>
        <p:cNvGrpSpPr/>
        <p:nvPr/>
      </p:nvGrpSpPr>
      <p:grpSpPr>
        <a:xfrm>
          <a:off x="0" y="0"/>
          <a:ext cx="0" cy="0"/>
          <a:chOff x="0" y="0"/>
          <a:chExt cx="0" cy="0"/>
        </a:xfrm>
      </p:grpSpPr>
      <p:sp>
        <p:nvSpPr>
          <p:cNvPr id="7" name="Rectangle 6"/>
          <p:cNvSpPr/>
          <p:nvPr/>
        </p:nvSpPr>
        <p:spPr>
          <a:xfrm>
            <a:off x="0" y="-2"/>
            <a:ext cx="18288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7440206"/>
            <a:ext cx="11658600" cy="2194560"/>
          </a:xfrm>
        </p:spPr>
        <p:txBody>
          <a:bodyPr anchor="ctr">
            <a:normAutofit/>
          </a:bodyPr>
          <a:lstStyle>
            <a:lvl1pPr algn="r">
              <a:defRPr sz="7500" b="0" spc="300" baseline="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915900" y="7440206"/>
            <a:ext cx="4800600" cy="2194560"/>
          </a:xfrm>
        </p:spPr>
        <p:txBody>
          <a:bodyPr lIns="91440" rIns="91440" anchor="ctr">
            <a:normAutofit/>
          </a:bodyPr>
          <a:lstStyle>
            <a:lvl1pPr marL="0" indent="0">
              <a:lnSpc>
                <a:spcPct val="100000"/>
              </a:lnSpc>
              <a:spcBef>
                <a:spcPts val="0"/>
              </a:spcBef>
              <a:buNone/>
              <a:defRPr sz="2700">
                <a:solidFill>
                  <a:schemeClr val="tx1">
                    <a:lumMod val="90000"/>
                    <a:lumOff val="1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1D8BD707-D9CF-40AE-B4C6-C98DA3205C09}" type="datetimeFigureOut">
              <a:rPr lang="en-US" smtClean="0"/>
              <a:pPr/>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flipV="1">
            <a:off x="12580263" y="7896159"/>
            <a:ext cx="0" cy="13716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105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a:xfrm>
            <a:off x="1536192" y="877824"/>
            <a:ext cx="14580108" cy="2249424"/>
          </a:xfrm>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1536192" y="3429000"/>
            <a:ext cx="7132320" cy="603504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8983980" y="3429000"/>
            <a:ext cx="7132320" cy="603504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4/29/2025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2307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 name="Title 9"/>
          <p:cNvSpPr>
            <a:spLocks noGrp="1"/>
          </p:cNvSpPr>
          <p:nvPr>
            <p:ph type="title"/>
          </p:nvPr>
        </p:nvSpPr>
        <p:spPr>
          <a:xfrm>
            <a:off x="1536192" y="877824"/>
            <a:ext cx="14580108" cy="2249424"/>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536192" y="3269454"/>
            <a:ext cx="7132320" cy="1234440"/>
          </a:xfrm>
        </p:spPr>
        <p:txBody>
          <a:bodyPr lIns="137160" rIns="137160" anchor="ctr">
            <a:normAutofit/>
          </a:bodyPr>
          <a:lstStyle>
            <a:lvl1pPr marL="0" indent="0">
              <a:spcBef>
                <a:spcPts val="0"/>
              </a:spcBef>
              <a:spcAft>
                <a:spcPts val="0"/>
              </a:spcAft>
              <a:buNone/>
              <a:defRPr sz="3450" b="0" cap="none" baseline="0">
                <a:solidFill>
                  <a:schemeClr val="accent2">
                    <a:lumMod val="75000"/>
                  </a:schemeClr>
                </a:solidFill>
                <a:latin typeface="+mn-lt"/>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1536192" y="4451682"/>
            <a:ext cx="7132320" cy="5012358"/>
          </a:xfrm>
        </p:spPr>
        <p:txBody>
          <a:bodyPr lIns="45720" rIns="4572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8983980" y="3269454"/>
            <a:ext cx="7132320" cy="1234440"/>
          </a:xfrm>
        </p:spPr>
        <p:txBody>
          <a:bodyPr lIns="137160" rIns="137160" anchor="ctr">
            <a:normAutofit/>
          </a:bodyPr>
          <a:lstStyle>
            <a:lvl1pPr marL="0" indent="0">
              <a:spcBef>
                <a:spcPts val="0"/>
              </a:spcBef>
              <a:spcAft>
                <a:spcPts val="0"/>
              </a:spcAft>
              <a:buNone/>
              <a:defRPr lang="en-US" sz="3450" b="0" kern="1200" cap="none" baseline="0" dirty="0">
                <a:solidFill>
                  <a:schemeClr val="accent2">
                    <a:lumMod val="75000"/>
                  </a:schemeClr>
                </a:solidFill>
                <a:latin typeface="+mn-lt"/>
                <a:ea typeface="+mn-ea"/>
                <a:cs typeface="+mn-cs"/>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marL="0" lvl="0" indent="0" algn="l" defTabSz="1371600" rtl="0" eaLnBrk="1" latinLnBrk="0" hangingPunct="1">
              <a:lnSpc>
                <a:spcPct val="90000"/>
              </a:lnSpc>
              <a:spcBef>
                <a:spcPts val="2700"/>
              </a:spcBef>
              <a:buNone/>
            </a:pPr>
            <a:r>
              <a:rPr lang="uk-UA"/>
              <a:t>Клацніть, щоб відредагувати стилі зразків тексту</a:t>
            </a:r>
          </a:p>
        </p:txBody>
      </p:sp>
      <p:sp>
        <p:nvSpPr>
          <p:cNvPr id="6" name="Content Placeholder 5"/>
          <p:cNvSpPr>
            <a:spLocks noGrp="1"/>
          </p:cNvSpPr>
          <p:nvPr>
            <p:ph sz="quarter" idx="4"/>
          </p:nvPr>
        </p:nvSpPr>
        <p:spPr>
          <a:xfrm>
            <a:off x="8983980" y="4451682"/>
            <a:ext cx="7132320" cy="5012358"/>
          </a:xfrm>
        </p:spPr>
        <p:txBody>
          <a:bodyPr lIns="45720" rIns="4572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741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4/29/2025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40215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3445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8" name="Title 7"/>
          <p:cNvSpPr>
            <a:spLocks noGrp="1"/>
          </p:cNvSpPr>
          <p:nvPr>
            <p:ph type="title"/>
          </p:nvPr>
        </p:nvSpPr>
        <p:spPr>
          <a:xfrm>
            <a:off x="1536192" y="707264"/>
            <a:ext cx="6583680" cy="2606040"/>
          </a:xfrm>
        </p:spPr>
        <p:txBody>
          <a:bodyPr>
            <a:noAutofit/>
          </a:bodyPr>
          <a:lstStyle>
            <a:lvl1pPr>
              <a:lnSpc>
                <a:spcPct val="80000"/>
              </a:lnSpc>
              <a:defRPr sz="60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8572500" y="1234440"/>
            <a:ext cx="8517636" cy="7776972"/>
          </a:xfrm>
        </p:spPr>
        <p:txBody>
          <a:bodyPr/>
          <a:lstStyle>
            <a:lvl1pPr>
              <a:defRPr sz="3600"/>
            </a:lvl1pPr>
            <a:lvl2pPr>
              <a:defRPr sz="3000"/>
            </a:lvl2pPr>
            <a:lvl3pPr>
              <a:defRPr sz="2400"/>
            </a:lvl3pPr>
            <a:lvl4pPr>
              <a:defRPr sz="2400"/>
            </a:lvl4pPr>
            <a:lvl5pPr>
              <a:defRPr sz="2400"/>
            </a:lvl5pPr>
            <a:lvl6pPr>
              <a:defRPr sz="2400"/>
            </a:lvl6pPr>
            <a:lvl7pPr>
              <a:defRPr sz="2400"/>
            </a:lvl7pPr>
            <a:lvl8pPr>
              <a:defRPr sz="2400"/>
            </a:lvl8pPr>
            <a:lvl9pPr>
              <a:defRPr sz="24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1536192" y="3386259"/>
            <a:ext cx="6583680" cy="5643441"/>
          </a:xfrm>
        </p:spPr>
        <p:txBody>
          <a:bodyPr lIns="91440" rIns="91440">
            <a:normAutofit/>
          </a:bodyPr>
          <a:lstStyle>
            <a:lvl1pPr marL="0" indent="0">
              <a:lnSpc>
                <a:spcPct val="108000"/>
              </a:lnSpc>
              <a:spcBef>
                <a:spcPts val="900"/>
              </a:spcBef>
              <a:buNone/>
              <a:defRPr sz="24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1D8BD707-D9CF-40AE-B4C6-C98DA3205C09}" type="datetimeFigureOut">
              <a:rPr lang="en-US" smtClean="0"/>
              <a:pPr/>
              <a:t>4/29/2025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03521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85800" y="7440207"/>
            <a:ext cx="11658600" cy="2194560"/>
          </a:xfrm>
        </p:spPr>
        <p:txBody>
          <a:bodyPr anchor="ctr">
            <a:normAutofit/>
          </a:bodyPr>
          <a:lstStyle>
            <a:lvl1pPr algn="r">
              <a:defRPr sz="7500" spc="300" baseline="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0" y="-2"/>
            <a:ext cx="18283428" cy="6858000"/>
          </a:xfrm>
          <a:solidFill>
            <a:schemeClr val="accent2">
              <a:lumMod val="60000"/>
              <a:lumOff val="40000"/>
            </a:schemeClr>
          </a:solidFill>
        </p:spPr>
        <p:txBody>
          <a:bodyPr lIns="457200" tIns="365760" rIns="45720" bIns="45720"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2915900" y="7440207"/>
            <a:ext cx="4800600" cy="2194560"/>
          </a:xfrm>
        </p:spPr>
        <p:txBody>
          <a:bodyPr lIns="91440" rIns="91440" anchor="ctr">
            <a:normAutofit/>
          </a:bodyPr>
          <a:lstStyle>
            <a:lvl1pPr marL="0" indent="0">
              <a:lnSpc>
                <a:spcPct val="100000"/>
              </a:lnSpc>
              <a:spcBef>
                <a:spcPts val="0"/>
              </a:spcBef>
              <a:buNone/>
              <a:defRPr sz="2700">
                <a:solidFill>
                  <a:schemeClr val="tx1">
                    <a:lumMod val="90000"/>
                    <a:lumOff val="10000"/>
                  </a:schemeClr>
                </a:soli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1D8BD707-D9CF-40AE-B4C6-C98DA3205C09}" type="datetimeFigureOut">
              <a:rPr lang="en-US" smtClean="0"/>
              <a:pPr/>
              <a:t>4/29/2025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flipV="1">
            <a:off x="12580263" y="7896159"/>
            <a:ext cx="0" cy="13716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647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6192" y="877824"/>
            <a:ext cx="14580108" cy="2249424"/>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536193" y="3429000"/>
            <a:ext cx="14580107" cy="6035040"/>
          </a:xfrm>
          <a:prstGeom prst="rect">
            <a:avLst/>
          </a:prstGeom>
        </p:spPr>
        <p:txBody>
          <a:bodyPr vert="horz" lIns="45720" tIns="45720" rIns="4572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1536192" y="9706056"/>
            <a:ext cx="3231213" cy="411480"/>
          </a:xfrm>
          <a:prstGeom prst="rect">
            <a:avLst/>
          </a:prstGeom>
        </p:spPr>
        <p:txBody>
          <a:bodyPr vert="horz" lIns="91440" tIns="45720" rIns="91440" bIns="45720" rtlCol="0" anchor="ctr"/>
          <a:lstStyle>
            <a:lvl1pPr algn="l">
              <a:defRPr sz="1500">
                <a:solidFill>
                  <a:schemeClr val="tx1">
                    <a:lumMod val="90000"/>
                    <a:lumOff val="10000"/>
                  </a:schemeClr>
                </a:solidFill>
                <a:latin typeface="+mj-lt"/>
              </a:defRPr>
            </a:lvl1pPr>
          </a:lstStyle>
          <a:p>
            <a:fld id="{1D8BD707-D9CF-40AE-B4C6-C98DA3205C09}" type="datetimeFigureOut">
              <a:rPr lang="en-US" smtClean="0"/>
              <a:pPr/>
              <a:t>4/29/2025</a:t>
            </a:fld>
            <a:endParaRPr lang="en-US"/>
          </a:p>
        </p:txBody>
      </p:sp>
      <p:sp>
        <p:nvSpPr>
          <p:cNvPr id="5" name="Footer Placeholder 4"/>
          <p:cNvSpPr>
            <a:spLocks noGrp="1"/>
          </p:cNvSpPr>
          <p:nvPr>
            <p:ph type="ftr" sz="quarter" idx="3"/>
          </p:nvPr>
        </p:nvSpPr>
        <p:spPr>
          <a:xfrm>
            <a:off x="7264398" y="9706056"/>
            <a:ext cx="8852187" cy="411480"/>
          </a:xfrm>
          <a:prstGeom prst="rect">
            <a:avLst/>
          </a:prstGeom>
        </p:spPr>
        <p:txBody>
          <a:bodyPr vert="horz" lIns="91440" tIns="45720" rIns="91440" bIns="45720" rtlCol="0" anchor="ctr"/>
          <a:lstStyle>
            <a:lvl1pPr algn="r">
              <a:defRPr sz="15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16256001" y="9706056"/>
            <a:ext cx="1460499" cy="411480"/>
          </a:xfrm>
          <a:prstGeom prst="rect">
            <a:avLst/>
          </a:prstGeom>
        </p:spPr>
        <p:txBody>
          <a:bodyPr vert="horz" lIns="91440" tIns="45720" rIns="91440" bIns="45720" rtlCol="0" anchor="ctr"/>
          <a:lstStyle>
            <a:lvl1pPr algn="l">
              <a:defRPr sz="1500">
                <a:solidFill>
                  <a:schemeClr val="tx1">
                    <a:lumMod val="90000"/>
                    <a:lumOff val="10000"/>
                  </a:schemeClr>
                </a:solidFill>
                <a:latin typeface="+mj-lt"/>
              </a:defRPr>
            </a:lvl1pPr>
          </a:lstStyle>
          <a:p>
            <a:fld id="{B6F15528-21DE-4FAA-801E-634DDDAF4B2B}" type="slidenum">
              <a:rPr lang="en-US" smtClean="0"/>
              <a:pPr/>
              <a:t>‹№›</a:t>
            </a:fld>
            <a:endParaRPr lang="en-US"/>
          </a:p>
        </p:txBody>
      </p:sp>
      <p:cxnSp>
        <p:nvCxnSpPr>
          <p:cNvPr id="7" name="Straight Connector 6"/>
          <p:cNvCxnSpPr/>
          <p:nvPr/>
        </p:nvCxnSpPr>
        <p:spPr>
          <a:xfrm flipV="1">
            <a:off x="1143000" y="1239486"/>
            <a:ext cx="0" cy="13716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890360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1371600" rtl="0" eaLnBrk="1" latinLnBrk="0" hangingPunct="1">
        <a:lnSpc>
          <a:spcPct val="80000"/>
        </a:lnSpc>
        <a:spcBef>
          <a:spcPct val="0"/>
        </a:spcBef>
        <a:buNone/>
        <a:defRPr sz="7500" kern="1200" cap="all" spc="150" baseline="0">
          <a:solidFill>
            <a:schemeClr val="tx1">
              <a:lumMod val="90000"/>
              <a:lumOff val="10000"/>
            </a:schemeClr>
          </a:solidFill>
          <a:latin typeface="+mj-lt"/>
          <a:ea typeface="+mj-ea"/>
          <a:cs typeface="+mj-cs"/>
        </a:defRPr>
      </a:lvl1pPr>
    </p:titleStyle>
    <p:bodyStyle>
      <a:lvl1pPr marL="137160" indent="-137160" algn="l" defTabSz="1371600" rtl="0" eaLnBrk="1" latinLnBrk="0" hangingPunct="1">
        <a:lnSpc>
          <a:spcPct val="90000"/>
        </a:lnSpc>
        <a:spcBef>
          <a:spcPts val="1800"/>
        </a:spcBef>
        <a:spcAft>
          <a:spcPts val="300"/>
        </a:spcAft>
        <a:buClr>
          <a:schemeClr val="accent2"/>
        </a:buClr>
        <a:buSzPct val="100000"/>
        <a:buFont typeface="Tw Cen MT" panose="020B0602020104020603" pitchFamily="34" charset="0"/>
        <a:buChar char=" "/>
        <a:defRPr sz="3300" kern="1200">
          <a:solidFill>
            <a:schemeClr val="tx1"/>
          </a:solidFill>
          <a:latin typeface="+mn-lt"/>
          <a:ea typeface="+mn-ea"/>
          <a:cs typeface="+mn-cs"/>
        </a:defRPr>
      </a:lvl1pPr>
      <a:lvl2pPr marL="397764" indent="-205740" algn="l" defTabSz="1371600" rtl="0" eaLnBrk="1" latinLnBrk="0" hangingPunct="1">
        <a:lnSpc>
          <a:spcPct val="90000"/>
        </a:lnSpc>
        <a:spcBef>
          <a:spcPts val="300"/>
        </a:spcBef>
        <a:spcAft>
          <a:spcPts val="600"/>
        </a:spcAft>
        <a:buClr>
          <a:schemeClr val="accent2"/>
        </a:buClr>
        <a:buFont typeface="Wingdings 3" pitchFamily="18" charset="2"/>
        <a:buChar char=""/>
        <a:defRPr sz="2700" kern="1200">
          <a:solidFill>
            <a:schemeClr val="tx1"/>
          </a:solidFill>
          <a:latin typeface="+mn-lt"/>
          <a:ea typeface="+mn-ea"/>
          <a:cs typeface="+mn-cs"/>
        </a:defRPr>
      </a:lvl2pPr>
      <a:lvl3pPr marL="672084" indent="-205740" algn="l" defTabSz="1371600" rtl="0" eaLnBrk="1" latinLnBrk="0" hangingPunct="1">
        <a:lnSpc>
          <a:spcPct val="90000"/>
        </a:lnSpc>
        <a:spcBef>
          <a:spcPts val="300"/>
        </a:spcBef>
        <a:spcAft>
          <a:spcPts val="600"/>
        </a:spcAft>
        <a:buClr>
          <a:schemeClr val="accent2"/>
        </a:buClr>
        <a:buFont typeface="Wingdings 3" pitchFamily="18" charset="2"/>
        <a:buChar char=""/>
        <a:defRPr sz="2100" kern="1200">
          <a:solidFill>
            <a:schemeClr val="tx1"/>
          </a:solidFill>
          <a:latin typeface="+mn-lt"/>
          <a:ea typeface="+mn-ea"/>
          <a:cs typeface="+mn-cs"/>
        </a:defRPr>
      </a:lvl3pPr>
      <a:lvl4pPr marL="891540" indent="-205740" algn="l" defTabSz="1371600" rtl="0" eaLnBrk="1" latinLnBrk="0" hangingPunct="1">
        <a:lnSpc>
          <a:spcPct val="90000"/>
        </a:lnSpc>
        <a:spcBef>
          <a:spcPts val="300"/>
        </a:spcBef>
        <a:spcAft>
          <a:spcPts val="600"/>
        </a:spcAft>
        <a:buClr>
          <a:schemeClr val="accent2"/>
        </a:buClr>
        <a:buFont typeface="Wingdings 3" pitchFamily="18" charset="2"/>
        <a:buChar char=""/>
        <a:defRPr sz="2100" kern="1200">
          <a:solidFill>
            <a:schemeClr val="tx1"/>
          </a:solidFill>
          <a:latin typeface="+mn-lt"/>
          <a:ea typeface="+mn-ea"/>
          <a:cs typeface="+mn-cs"/>
        </a:defRPr>
      </a:lvl4pPr>
      <a:lvl5pPr marL="1165860" indent="-205740" algn="l" defTabSz="1371600" rtl="0" eaLnBrk="1" latinLnBrk="0" hangingPunct="1">
        <a:lnSpc>
          <a:spcPct val="90000"/>
        </a:lnSpc>
        <a:spcBef>
          <a:spcPts val="300"/>
        </a:spcBef>
        <a:spcAft>
          <a:spcPts val="600"/>
        </a:spcAft>
        <a:buClr>
          <a:schemeClr val="accent2"/>
        </a:buClr>
        <a:buFont typeface="Wingdings 3" pitchFamily="18" charset="2"/>
        <a:buChar char=""/>
        <a:defRPr sz="2100" kern="1200">
          <a:solidFill>
            <a:schemeClr val="tx1"/>
          </a:solidFill>
          <a:latin typeface="+mn-lt"/>
          <a:ea typeface="+mn-ea"/>
          <a:cs typeface="+mn-cs"/>
        </a:defRPr>
      </a:lvl5pPr>
      <a:lvl6pPr marL="1371600" indent="-205740" algn="l" defTabSz="1371600" rtl="0" eaLnBrk="1" latinLnBrk="0" hangingPunct="1">
        <a:lnSpc>
          <a:spcPct val="90000"/>
        </a:lnSpc>
        <a:spcBef>
          <a:spcPts val="300"/>
        </a:spcBef>
        <a:spcAft>
          <a:spcPts val="600"/>
        </a:spcAft>
        <a:buClr>
          <a:schemeClr val="accent2"/>
        </a:buClr>
        <a:buFont typeface="Wingdings 3" pitchFamily="18" charset="2"/>
        <a:buChar char=""/>
        <a:defRPr sz="2100" kern="1200">
          <a:solidFill>
            <a:schemeClr val="tx1"/>
          </a:solidFill>
          <a:latin typeface="+mn-lt"/>
          <a:ea typeface="+mn-ea"/>
          <a:cs typeface="+mn-cs"/>
        </a:defRPr>
      </a:lvl6pPr>
      <a:lvl7pPr marL="1591056" indent="-205740" algn="l" defTabSz="1371600" rtl="0" eaLnBrk="1" latinLnBrk="0" hangingPunct="1">
        <a:lnSpc>
          <a:spcPct val="90000"/>
        </a:lnSpc>
        <a:spcBef>
          <a:spcPts val="300"/>
        </a:spcBef>
        <a:spcAft>
          <a:spcPts val="600"/>
        </a:spcAft>
        <a:buClr>
          <a:schemeClr val="accent2"/>
        </a:buClr>
        <a:buFont typeface="Wingdings 3" pitchFamily="18" charset="2"/>
        <a:buChar char=""/>
        <a:defRPr sz="2100" kern="1200">
          <a:solidFill>
            <a:schemeClr val="tx1"/>
          </a:solidFill>
          <a:latin typeface="+mn-lt"/>
          <a:ea typeface="+mn-ea"/>
          <a:cs typeface="+mn-cs"/>
        </a:defRPr>
      </a:lvl7pPr>
      <a:lvl8pPr marL="1824228" indent="-205740" algn="l" defTabSz="1371600" rtl="0" eaLnBrk="1" latinLnBrk="0" hangingPunct="1">
        <a:lnSpc>
          <a:spcPct val="90000"/>
        </a:lnSpc>
        <a:spcBef>
          <a:spcPts val="300"/>
        </a:spcBef>
        <a:spcAft>
          <a:spcPts val="600"/>
        </a:spcAft>
        <a:buClr>
          <a:schemeClr val="accent2"/>
        </a:buClr>
        <a:buFont typeface="Wingdings 3" pitchFamily="18" charset="2"/>
        <a:buChar char=""/>
        <a:defRPr sz="2100" kern="1200">
          <a:solidFill>
            <a:schemeClr val="tx1"/>
          </a:solidFill>
          <a:latin typeface="+mn-lt"/>
          <a:ea typeface="+mn-ea"/>
          <a:cs typeface="+mn-cs"/>
        </a:defRPr>
      </a:lvl8pPr>
      <a:lvl9pPr marL="2043684" indent="-205740" algn="l" defTabSz="1371600" rtl="0" eaLnBrk="1" latinLnBrk="0" hangingPunct="1">
        <a:lnSpc>
          <a:spcPct val="90000"/>
        </a:lnSpc>
        <a:spcBef>
          <a:spcPts val="300"/>
        </a:spcBef>
        <a:spcAft>
          <a:spcPts val="600"/>
        </a:spcAft>
        <a:buClr>
          <a:schemeClr val="accent2"/>
        </a:buClr>
        <a:buFont typeface="Wingdings 3" pitchFamily="18" charset="2"/>
        <a:buChar char=""/>
        <a:defRPr sz="21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svg"/><Relationship Id="rId7" Type="http://schemas.openxmlformats.org/officeDocument/2006/relationships/image" Target="../media/image12.jp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burleasing.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sp>
        <p:nvSpPr>
          <p:cNvPr id="2" name="AutoShape 2"/>
          <p:cNvSpPr/>
          <p:nvPr/>
        </p:nvSpPr>
        <p:spPr>
          <a:xfrm>
            <a:off x="1028700" y="1409700"/>
            <a:ext cx="16230600" cy="0"/>
          </a:xfrm>
          <a:prstGeom prst="line">
            <a:avLst/>
          </a:prstGeom>
          <a:ln w="28575" cap="flat">
            <a:solidFill>
              <a:srgbClr val="333333"/>
            </a:solidFill>
            <a:prstDash val="solid"/>
            <a:headEnd type="none" w="sm" len="sm"/>
            <a:tailEnd type="none" w="sm" len="sm"/>
          </a:ln>
        </p:spPr>
      </p:sp>
      <p:sp>
        <p:nvSpPr>
          <p:cNvPr id="3" name="TextBox 3"/>
          <p:cNvSpPr txBox="1"/>
          <p:nvPr/>
        </p:nvSpPr>
        <p:spPr>
          <a:xfrm>
            <a:off x="851209" y="2248764"/>
            <a:ext cx="13919249" cy="1744260"/>
          </a:xfrm>
          <a:prstGeom prst="rect">
            <a:avLst/>
          </a:prstGeom>
        </p:spPr>
        <p:txBody>
          <a:bodyPr lIns="0" tIns="0" rIns="0" bIns="0" rtlCol="0" anchor="t">
            <a:spAutoFit/>
          </a:bodyPr>
          <a:lstStyle/>
          <a:p>
            <a:pPr algn="l">
              <a:lnSpc>
                <a:spcPts val="14740"/>
              </a:lnSpc>
            </a:pPr>
            <a:r>
              <a:rPr lang="en-GB" sz="10000" b="1" i="1" spc="-656" dirty="0">
                <a:solidFill>
                  <a:srgbClr val="333333"/>
                </a:solidFill>
                <a:latin typeface="Noto Serif Display Semi-Bold Italics"/>
                <a:ea typeface="Noto Serif Display Semi-Bold Italics"/>
                <a:cs typeface="Noto Serif Display Semi-Bold Italics"/>
                <a:sym typeface="Noto Serif Display Semi-Bold Italics"/>
              </a:rPr>
              <a:t>LLC TD Bur Leasing</a:t>
            </a:r>
            <a:endParaRPr lang="uk-UA" sz="10000" b="1" i="1" spc="-656" dirty="0">
              <a:solidFill>
                <a:srgbClr val="333333"/>
              </a:solidFill>
              <a:latin typeface="Noto Serif Display Semi-Bold Italics"/>
              <a:ea typeface="Noto Serif Display Semi-Bold Italics"/>
              <a:cs typeface="Noto Serif Display Semi-Bold Italics"/>
              <a:sym typeface="Noto Serif Display Semi-Bold Italics"/>
            </a:endParaRPr>
          </a:p>
        </p:txBody>
      </p:sp>
      <p:sp>
        <p:nvSpPr>
          <p:cNvPr id="5" name="TextBox 5"/>
          <p:cNvSpPr txBox="1"/>
          <p:nvPr/>
        </p:nvSpPr>
        <p:spPr>
          <a:xfrm>
            <a:off x="12873991" y="906363"/>
            <a:ext cx="5036818" cy="859146"/>
          </a:xfrm>
          <a:prstGeom prst="rect">
            <a:avLst/>
          </a:prstGeom>
        </p:spPr>
        <p:txBody>
          <a:bodyPr lIns="0" tIns="0" rIns="0" bIns="0" rtlCol="0" anchor="t">
            <a:spAutoFit/>
          </a:bodyPr>
          <a:lstStyle/>
          <a:p>
            <a:pPr algn="r">
              <a:lnSpc>
                <a:spcPts val="3499"/>
              </a:lnSpc>
            </a:pPr>
            <a:r>
              <a:rPr lang="en-US" sz="2499" b="1" dirty="0">
                <a:solidFill>
                  <a:srgbClr val="333333"/>
                </a:solidFill>
                <a:latin typeface="Public Sans Bold"/>
                <a:ea typeface="Public Sans Bold"/>
                <a:cs typeface="Public Sans Bold"/>
                <a:sym typeface="Public Sans Bold"/>
              </a:rPr>
              <a:t> </a:t>
            </a:r>
            <a:r>
              <a:rPr lang="en-GB" sz="2499" b="1" dirty="0">
                <a:solidFill>
                  <a:srgbClr val="333333"/>
                </a:solidFill>
                <a:latin typeface="Public Sans Bold"/>
                <a:ea typeface="Public Sans Bold"/>
                <a:cs typeface="Public Sans Bold"/>
                <a:sym typeface="Public Sans Bold"/>
              </a:rPr>
              <a:t>Presentation</a:t>
            </a:r>
          </a:p>
          <a:p>
            <a:pPr algn="r">
              <a:lnSpc>
                <a:spcPts val="3499"/>
              </a:lnSpc>
            </a:pPr>
            <a:endParaRPr lang="en-US" sz="2499" b="1" dirty="0">
              <a:solidFill>
                <a:srgbClr val="333333"/>
              </a:solidFill>
              <a:latin typeface="Public Sans Bold"/>
              <a:ea typeface="Public Sans Bold"/>
              <a:cs typeface="Public Sans Bold"/>
              <a:sym typeface="Public Sans Bold"/>
            </a:endParaRPr>
          </a:p>
        </p:txBody>
      </p:sp>
      <p:sp>
        <p:nvSpPr>
          <p:cNvPr id="9" name="TextBox 8">
            <a:extLst>
              <a:ext uri="{FF2B5EF4-FFF2-40B4-BE49-F238E27FC236}">
                <a16:creationId xmlns:a16="http://schemas.microsoft.com/office/drawing/2014/main" id="{DA9B70A6-585B-43FB-A448-A8EC8B33A1CD}"/>
              </a:ext>
            </a:extLst>
          </p:cNvPr>
          <p:cNvSpPr txBox="1"/>
          <p:nvPr/>
        </p:nvSpPr>
        <p:spPr>
          <a:xfrm>
            <a:off x="865064" y="4665973"/>
            <a:ext cx="10706100" cy="646331"/>
          </a:xfrm>
          <a:prstGeom prst="rect">
            <a:avLst/>
          </a:prstGeom>
          <a:noFill/>
        </p:spPr>
        <p:txBody>
          <a:bodyPr wrap="square" rtlCol="0">
            <a:spAutoFit/>
          </a:bodyPr>
          <a:lstStyle/>
          <a:p>
            <a:r>
              <a:rPr lang="en-US" sz="3600" dirty="0"/>
              <a:t>Setting Up a Polyethylene Pipe Production Plant</a:t>
            </a:r>
            <a:endParaRPr lang="ru-RU" sz="3600" dirty="0"/>
          </a:p>
        </p:txBody>
      </p:sp>
      <p:sp>
        <p:nvSpPr>
          <p:cNvPr id="10" name="TextBox 9">
            <a:extLst>
              <a:ext uri="{FF2B5EF4-FFF2-40B4-BE49-F238E27FC236}">
                <a16:creationId xmlns:a16="http://schemas.microsoft.com/office/drawing/2014/main" id="{60A3273F-822B-4E48-A5C4-AAAA1BE8610D}"/>
              </a:ext>
            </a:extLst>
          </p:cNvPr>
          <p:cNvSpPr txBox="1"/>
          <p:nvPr/>
        </p:nvSpPr>
        <p:spPr>
          <a:xfrm>
            <a:off x="922018" y="613976"/>
            <a:ext cx="14470382" cy="584775"/>
          </a:xfrm>
          <a:prstGeom prst="rect">
            <a:avLst/>
          </a:prstGeom>
          <a:noFill/>
        </p:spPr>
        <p:txBody>
          <a:bodyPr wrap="square" rtlCol="0">
            <a:spAutoFit/>
          </a:bodyPr>
          <a:lstStyle/>
          <a:p>
            <a:r>
              <a:rPr lang="en-US" sz="2600" b="1" dirty="0">
                <a:latin typeface="Noto Serif Display Semi-Bold Italics" panose="020B0604020202020204"/>
                <a:ea typeface="Noto Serif Display Semi-Bold Italics" panose="020B0604020202020204"/>
                <a:cs typeface="Noto Serif Display Semi-Bold Italics" panose="020B0604020202020204"/>
              </a:rPr>
              <a:t>Infrastructure development begins with a pipe — we lay the groundwork for recovery</a:t>
            </a:r>
            <a:r>
              <a:rPr lang="en-US" sz="3200" b="1" dirty="0"/>
              <a:t>.</a:t>
            </a:r>
            <a:endParaRPr lang="ru-RU" sz="3200" b="1" dirty="0"/>
          </a:p>
        </p:txBody>
      </p:sp>
      <p:sp>
        <p:nvSpPr>
          <p:cNvPr id="11" name="TextBox 3">
            <a:extLst>
              <a:ext uri="{FF2B5EF4-FFF2-40B4-BE49-F238E27FC236}">
                <a16:creationId xmlns:a16="http://schemas.microsoft.com/office/drawing/2014/main" id="{5771450B-E300-429A-B892-AC1ABB19CD9D}"/>
              </a:ext>
            </a:extLst>
          </p:cNvPr>
          <p:cNvSpPr txBox="1"/>
          <p:nvPr/>
        </p:nvSpPr>
        <p:spPr>
          <a:xfrm>
            <a:off x="922018" y="5064334"/>
            <a:ext cx="4488182" cy="1299587"/>
          </a:xfrm>
          <a:prstGeom prst="rect">
            <a:avLst/>
          </a:prstGeom>
        </p:spPr>
        <p:txBody>
          <a:bodyPr wrap="square" lIns="0" tIns="0" rIns="0" bIns="0" rtlCol="0" anchor="t">
            <a:spAutoFit/>
          </a:bodyPr>
          <a:lstStyle/>
          <a:p>
            <a:pPr algn="l">
              <a:lnSpc>
                <a:spcPts val="11999"/>
              </a:lnSpc>
            </a:pPr>
            <a:r>
              <a:rPr lang="en-GB" sz="4400" b="1" i="1" dirty="0">
                <a:solidFill>
                  <a:srgbClr val="333333"/>
                </a:solidFill>
                <a:latin typeface="Noto Serif Display Semi-Bold Italics" panose="020B0604020202020204"/>
                <a:ea typeface="Noto Serif Display Semi-Bold Italics" panose="020B0604020202020204"/>
                <a:cs typeface="Noto Serif Display Semi-Bold Italics" panose="020B0604020202020204"/>
                <a:sym typeface="Noto Serif Display Semi-Bold Italics"/>
              </a:rPr>
              <a:t>PROJECT GOAL</a:t>
            </a:r>
            <a:endParaRPr lang="uk-UA" sz="4400" b="1" i="1" dirty="0">
              <a:solidFill>
                <a:srgbClr val="333333"/>
              </a:solidFill>
              <a:latin typeface="Noto Serif Display Semi-Bold Italics" panose="020B0604020202020204"/>
              <a:ea typeface="Noto Serif Display Semi-Bold Italics" panose="020B0604020202020204"/>
              <a:cs typeface="Noto Serif Display Semi-Bold Italics" panose="020B0604020202020204"/>
              <a:sym typeface="Noto Serif Display Semi-Bold Italics"/>
            </a:endParaRPr>
          </a:p>
        </p:txBody>
      </p:sp>
      <p:sp>
        <p:nvSpPr>
          <p:cNvPr id="12" name="TextBox 4">
            <a:extLst>
              <a:ext uri="{FF2B5EF4-FFF2-40B4-BE49-F238E27FC236}">
                <a16:creationId xmlns:a16="http://schemas.microsoft.com/office/drawing/2014/main" id="{093AF002-D62A-42E3-9088-3EB55D282CC9}"/>
              </a:ext>
            </a:extLst>
          </p:cNvPr>
          <p:cNvSpPr txBox="1"/>
          <p:nvPr/>
        </p:nvSpPr>
        <p:spPr>
          <a:xfrm>
            <a:off x="942800" y="6625831"/>
            <a:ext cx="16230600" cy="1765483"/>
          </a:xfrm>
          <a:prstGeom prst="rect">
            <a:avLst/>
          </a:prstGeom>
        </p:spPr>
        <p:txBody>
          <a:bodyPr lIns="0" tIns="0" rIns="0" bIns="0" rtlCol="0" anchor="t">
            <a:spAutoFit/>
          </a:bodyPr>
          <a:lstStyle/>
          <a:p>
            <a:pPr algn="just">
              <a:lnSpc>
                <a:spcPts val="3499"/>
              </a:lnSpc>
            </a:pPr>
            <a:r>
              <a:rPr lang="en-US" sz="2800" dirty="0">
                <a:solidFill>
                  <a:srgbClr val="333333"/>
                </a:solidFill>
                <a:latin typeface="Public Sans"/>
                <a:ea typeface="Public Sans"/>
                <a:cs typeface="Public Sans"/>
                <a:sym typeface="Public Sans"/>
              </a:rPr>
              <a:t>Promoting the development of domestic industry through the creation of an efficient processing facility for the production of polyethylene pipes and fittings that meet modern standards and ensure reliability and durability in construction and utility installation, supporting Ukraine's infrastructure recovery and export to the EU.</a:t>
            </a:r>
            <a:endParaRPr lang="uk-UA" sz="2800" dirty="0">
              <a:solidFill>
                <a:srgbClr val="333333"/>
              </a:solidFill>
              <a:latin typeface="Public Sans"/>
              <a:ea typeface="Public Sans"/>
              <a:cs typeface="Public Sans"/>
              <a:sym typeface="Public Sans"/>
            </a:endParaRPr>
          </a:p>
        </p:txBody>
      </p:sp>
      <p:pic>
        <p:nvPicPr>
          <p:cNvPr id="6" name="Рисунок 5">
            <a:extLst>
              <a:ext uri="{FF2B5EF4-FFF2-40B4-BE49-F238E27FC236}">
                <a16:creationId xmlns:a16="http://schemas.microsoft.com/office/drawing/2014/main" id="{06FC2047-116B-483C-A5F8-3D47556E3108}"/>
              </a:ext>
            </a:extLst>
          </p:cNvPr>
          <p:cNvPicPr>
            <a:picLocks noChangeAspect="1"/>
          </p:cNvPicPr>
          <p:nvPr/>
        </p:nvPicPr>
        <p:blipFill>
          <a:blip r:embed="rId2"/>
          <a:stretch>
            <a:fillRect/>
          </a:stretch>
        </p:blipFill>
        <p:spPr>
          <a:xfrm>
            <a:off x="12039058" y="1623249"/>
            <a:ext cx="6248942" cy="41639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B8A9AA1-613E-4AF2-B35E-00444BB1181D}"/>
              </a:ext>
            </a:extLst>
          </p:cNvPr>
          <p:cNvSpPr txBox="1"/>
          <p:nvPr/>
        </p:nvSpPr>
        <p:spPr>
          <a:xfrm>
            <a:off x="845127" y="783104"/>
            <a:ext cx="16878300" cy="646331"/>
          </a:xfrm>
          <a:prstGeom prst="rect">
            <a:avLst/>
          </a:prstGeom>
          <a:noFill/>
        </p:spPr>
        <p:txBody>
          <a:bodyPr wrap="square" rtlCol="0">
            <a:spAutoFit/>
          </a:bodyPr>
          <a:lstStyle/>
          <a:p>
            <a:r>
              <a:rPr lang="en-US" sz="3600" dirty="0">
                <a:latin typeface="Noto Serif Display Semi-Bold Italics" panose="020B0604020202020204"/>
                <a:ea typeface="Noto Serif Display Semi-Bold Italics" panose="020B0604020202020204"/>
                <a:cs typeface="Noto Serif Display Semi-Bold Italics" panose="020B0604020202020204"/>
              </a:rPr>
              <a:t>Projected Financial Dynamics of the Project (Years 1–3)</a:t>
            </a:r>
            <a:endParaRPr lang="uk-UA" sz="3600" dirty="0">
              <a:latin typeface="Noto Serif Display Semi-Bold Italics" panose="020B0604020202020204"/>
              <a:ea typeface="Noto Serif Display Semi-Bold Italics" panose="020B0604020202020204"/>
              <a:cs typeface="Noto Serif Display Semi-Bold Italics" panose="020B0604020202020204"/>
            </a:endParaRPr>
          </a:p>
        </p:txBody>
      </p:sp>
      <p:sp>
        <p:nvSpPr>
          <p:cNvPr id="19" name="AutoShape 2">
            <a:extLst>
              <a:ext uri="{FF2B5EF4-FFF2-40B4-BE49-F238E27FC236}">
                <a16:creationId xmlns:a16="http://schemas.microsoft.com/office/drawing/2014/main" id="{A26A83CC-77FC-4000-8BEA-BDC2EEBBEF65}"/>
              </a:ext>
            </a:extLst>
          </p:cNvPr>
          <p:cNvSpPr/>
          <p:nvPr/>
        </p:nvSpPr>
        <p:spPr>
          <a:xfrm>
            <a:off x="838200" y="1485900"/>
            <a:ext cx="16230600" cy="0"/>
          </a:xfrm>
          <a:prstGeom prst="line">
            <a:avLst/>
          </a:prstGeom>
          <a:ln w="28575" cap="flat">
            <a:solidFill>
              <a:srgbClr val="333333"/>
            </a:solidFill>
            <a:prstDash val="solid"/>
            <a:headEnd type="none" w="sm" len="sm"/>
            <a:tailEnd type="none" w="sm" len="sm"/>
          </a:ln>
        </p:spPr>
        <p:txBody>
          <a:bodyPr/>
          <a:lstStyle/>
          <a:p>
            <a:endParaRPr lang="uk-UA" dirty="0"/>
          </a:p>
        </p:txBody>
      </p:sp>
      <p:pic>
        <p:nvPicPr>
          <p:cNvPr id="21" name="Рисунок 20">
            <a:extLst>
              <a:ext uri="{FF2B5EF4-FFF2-40B4-BE49-F238E27FC236}">
                <a16:creationId xmlns:a16="http://schemas.microsoft.com/office/drawing/2014/main" id="{753D7BDA-9FB6-47F6-BCA8-6139B7AFED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869688"/>
            <a:ext cx="16535400" cy="8116407"/>
          </a:xfrm>
          <a:prstGeom prst="rect">
            <a:avLst/>
          </a:prstGeom>
        </p:spPr>
      </p:pic>
      <p:pic>
        <p:nvPicPr>
          <p:cNvPr id="22" name="Рисунок 21">
            <a:extLst>
              <a:ext uri="{FF2B5EF4-FFF2-40B4-BE49-F238E27FC236}">
                <a16:creationId xmlns:a16="http://schemas.microsoft.com/office/drawing/2014/main" id="{336B8344-2E46-4535-8742-9D41C6C8CF63}"/>
              </a:ext>
            </a:extLst>
          </p:cNvPr>
          <p:cNvPicPr>
            <a:picLocks noChangeAspect="1"/>
          </p:cNvPicPr>
          <p:nvPr/>
        </p:nvPicPr>
        <p:blipFill>
          <a:blip r:embed="rId3"/>
          <a:stretch>
            <a:fillRect/>
          </a:stretch>
        </p:blipFill>
        <p:spPr>
          <a:xfrm>
            <a:off x="12877800" y="815282"/>
            <a:ext cx="5224725" cy="67061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grpSp>
        <p:nvGrpSpPr>
          <p:cNvPr id="2" name="Group 2"/>
          <p:cNvGrpSpPr/>
          <p:nvPr/>
        </p:nvGrpSpPr>
        <p:grpSpPr>
          <a:xfrm>
            <a:off x="1807332" y="2581059"/>
            <a:ext cx="7264123" cy="3568734"/>
            <a:chOff x="0" y="0"/>
            <a:chExt cx="6151477" cy="2400227"/>
          </a:xfrm>
        </p:grpSpPr>
        <p:sp>
          <p:nvSpPr>
            <p:cNvPr id="3" name="Freeform 3"/>
            <p:cNvSpPr/>
            <p:nvPr/>
          </p:nvSpPr>
          <p:spPr>
            <a:xfrm>
              <a:off x="0" y="0"/>
              <a:ext cx="6151477" cy="2400228"/>
            </a:xfrm>
            <a:custGeom>
              <a:avLst/>
              <a:gdLst/>
              <a:ahLst/>
              <a:cxnLst/>
              <a:rect l="l" t="t" r="r" b="b"/>
              <a:pathLst>
                <a:path w="6151477" h="2400228">
                  <a:moveTo>
                    <a:pt x="6027017" y="59690"/>
                  </a:moveTo>
                  <a:cubicBezTo>
                    <a:pt x="6062577" y="59690"/>
                    <a:pt x="6091787" y="88900"/>
                    <a:pt x="6091787" y="124460"/>
                  </a:cubicBezTo>
                  <a:lnTo>
                    <a:pt x="6091787" y="2275767"/>
                  </a:lnTo>
                  <a:cubicBezTo>
                    <a:pt x="6091787" y="2311328"/>
                    <a:pt x="6062577" y="2340537"/>
                    <a:pt x="6027017" y="2340537"/>
                  </a:cubicBezTo>
                  <a:lnTo>
                    <a:pt x="124460" y="2340537"/>
                  </a:lnTo>
                  <a:cubicBezTo>
                    <a:pt x="88900" y="2340537"/>
                    <a:pt x="59690" y="2311328"/>
                    <a:pt x="59690" y="2275767"/>
                  </a:cubicBezTo>
                  <a:lnTo>
                    <a:pt x="59690" y="124460"/>
                  </a:lnTo>
                  <a:cubicBezTo>
                    <a:pt x="59690" y="88900"/>
                    <a:pt x="88900" y="59690"/>
                    <a:pt x="124460" y="59690"/>
                  </a:cubicBezTo>
                  <a:lnTo>
                    <a:pt x="6027017" y="59690"/>
                  </a:lnTo>
                  <a:moveTo>
                    <a:pt x="6027017" y="0"/>
                  </a:moveTo>
                  <a:lnTo>
                    <a:pt x="124460" y="0"/>
                  </a:lnTo>
                  <a:cubicBezTo>
                    <a:pt x="55880" y="0"/>
                    <a:pt x="0" y="55880"/>
                    <a:pt x="0" y="124460"/>
                  </a:cubicBezTo>
                  <a:lnTo>
                    <a:pt x="0" y="2275767"/>
                  </a:lnTo>
                  <a:cubicBezTo>
                    <a:pt x="0" y="2344347"/>
                    <a:pt x="55880" y="2400228"/>
                    <a:pt x="124460" y="2400228"/>
                  </a:cubicBezTo>
                  <a:lnTo>
                    <a:pt x="6027017" y="2400228"/>
                  </a:lnTo>
                  <a:cubicBezTo>
                    <a:pt x="6095597" y="2400228"/>
                    <a:pt x="6151477" y="2344347"/>
                    <a:pt x="6151477" y="2275767"/>
                  </a:cubicBezTo>
                  <a:lnTo>
                    <a:pt x="6151477" y="124460"/>
                  </a:lnTo>
                  <a:cubicBezTo>
                    <a:pt x="6151477" y="55880"/>
                    <a:pt x="6095597" y="0"/>
                    <a:pt x="6027017" y="0"/>
                  </a:cubicBezTo>
                  <a:close/>
                </a:path>
              </a:pathLst>
            </a:custGeom>
            <a:solidFill>
              <a:srgbClr val="333333"/>
            </a:solidFill>
          </p:spPr>
        </p:sp>
      </p:grpSp>
      <p:sp>
        <p:nvSpPr>
          <p:cNvPr id="11" name="TextBox 11"/>
          <p:cNvSpPr txBox="1"/>
          <p:nvPr/>
        </p:nvSpPr>
        <p:spPr>
          <a:xfrm>
            <a:off x="12320170" y="439798"/>
            <a:ext cx="5036818" cy="431800"/>
          </a:xfrm>
          <a:prstGeom prst="rect">
            <a:avLst/>
          </a:prstGeom>
        </p:spPr>
        <p:txBody>
          <a:bodyPr lIns="0" tIns="0" rIns="0" bIns="0" rtlCol="0" anchor="t">
            <a:spAutoFit/>
          </a:bodyPr>
          <a:lstStyle/>
          <a:p>
            <a:pPr algn="r">
              <a:lnSpc>
                <a:spcPts val="3499"/>
              </a:lnSpc>
            </a:pPr>
            <a:r>
              <a:rPr lang="en-US" sz="2499" b="1" dirty="0">
                <a:solidFill>
                  <a:srgbClr val="333333"/>
                </a:solidFill>
                <a:latin typeface="Public Sans Bold"/>
                <a:ea typeface="Public Sans Bold"/>
                <a:cs typeface="Public Sans Bold"/>
                <a:sym typeface="Public Sans Bold"/>
              </a:rPr>
              <a:t>Company Presentation</a:t>
            </a:r>
          </a:p>
        </p:txBody>
      </p:sp>
      <p:sp>
        <p:nvSpPr>
          <p:cNvPr id="12" name="TextBox 12"/>
          <p:cNvSpPr txBox="1"/>
          <p:nvPr/>
        </p:nvSpPr>
        <p:spPr>
          <a:xfrm>
            <a:off x="1758932" y="1288209"/>
            <a:ext cx="14965512" cy="1285875"/>
          </a:xfrm>
          <a:prstGeom prst="rect">
            <a:avLst/>
          </a:prstGeom>
        </p:spPr>
        <p:txBody>
          <a:bodyPr lIns="0" tIns="0" rIns="0" bIns="0" rtlCol="0" anchor="t">
            <a:spAutoFit/>
          </a:bodyPr>
          <a:lstStyle/>
          <a:p>
            <a:pPr algn="ctr">
              <a:lnSpc>
                <a:spcPts val="10199"/>
              </a:lnSpc>
            </a:pPr>
            <a:r>
              <a:rPr lang="en-US" sz="8499" b="1" i="1" spc="-416" dirty="0">
                <a:solidFill>
                  <a:srgbClr val="333333"/>
                </a:solidFill>
                <a:latin typeface="Noto Serif Display Semi-Bold Italics"/>
                <a:ea typeface="Noto Serif Display Semi-Bold Italics"/>
                <a:cs typeface="Noto Serif Display Semi-Bold Italics"/>
                <a:sym typeface="Noto Serif Display Semi-Bold Italics"/>
              </a:rPr>
              <a:t>SWOT Analysis</a:t>
            </a:r>
          </a:p>
        </p:txBody>
      </p:sp>
      <p:grpSp>
        <p:nvGrpSpPr>
          <p:cNvPr id="13" name="Group 13"/>
          <p:cNvGrpSpPr/>
          <p:nvPr/>
        </p:nvGrpSpPr>
        <p:grpSpPr>
          <a:xfrm rot="-5400000">
            <a:off x="988564" y="3357281"/>
            <a:ext cx="1737098" cy="1737098"/>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33333"/>
            </a:solidFill>
          </p:spPr>
        </p:sp>
      </p:grpSp>
      <p:sp>
        <p:nvSpPr>
          <p:cNvPr id="15" name="TextBox 15"/>
          <p:cNvSpPr txBox="1"/>
          <p:nvPr/>
        </p:nvSpPr>
        <p:spPr>
          <a:xfrm>
            <a:off x="1216952" y="3887131"/>
            <a:ext cx="1246627" cy="695325"/>
          </a:xfrm>
          <a:prstGeom prst="rect">
            <a:avLst/>
          </a:prstGeom>
        </p:spPr>
        <p:txBody>
          <a:bodyPr lIns="0" tIns="0" rIns="0" bIns="0" rtlCol="0" anchor="t">
            <a:spAutoFit/>
          </a:bodyPr>
          <a:lstStyle/>
          <a:p>
            <a:pPr algn="ctr">
              <a:lnSpc>
                <a:spcPts val="5400"/>
              </a:lnSpc>
            </a:pPr>
            <a:r>
              <a:rPr lang="en-US" sz="4500" b="1" dirty="0">
                <a:solidFill>
                  <a:srgbClr val="F5F5F4"/>
                </a:solidFill>
                <a:latin typeface="Public Sans Bold"/>
                <a:ea typeface="Public Sans Bold"/>
                <a:cs typeface="Public Sans Bold"/>
                <a:sym typeface="Public Sans Bold"/>
              </a:rPr>
              <a:t>S</a:t>
            </a:r>
          </a:p>
        </p:txBody>
      </p:sp>
      <p:grpSp>
        <p:nvGrpSpPr>
          <p:cNvPr id="16" name="Group 16"/>
          <p:cNvGrpSpPr/>
          <p:nvPr/>
        </p:nvGrpSpPr>
        <p:grpSpPr>
          <a:xfrm rot="-5400000">
            <a:off x="1028700" y="7102751"/>
            <a:ext cx="1737098" cy="1737098"/>
            <a:chOff x="0" y="0"/>
            <a:chExt cx="6350000" cy="6350000"/>
          </a:xfrm>
        </p:grpSpPr>
        <p:sp>
          <p:nvSpPr>
            <p:cNvPr id="17" name="Freeform 1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33333"/>
            </a:solidFill>
          </p:spPr>
        </p:sp>
      </p:grpSp>
      <p:grpSp>
        <p:nvGrpSpPr>
          <p:cNvPr id="19" name="Group 19"/>
          <p:cNvGrpSpPr/>
          <p:nvPr/>
        </p:nvGrpSpPr>
        <p:grpSpPr>
          <a:xfrm rot="-5400000">
            <a:off x="9238634" y="3366244"/>
            <a:ext cx="1737098" cy="1737098"/>
            <a:chOff x="-304724" y="0"/>
            <a:chExt cx="6350000" cy="6350000"/>
          </a:xfrm>
        </p:grpSpPr>
        <p:sp>
          <p:nvSpPr>
            <p:cNvPr id="20" name="Freeform 20"/>
            <p:cNvSpPr/>
            <p:nvPr/>
          </p:nvSpPr>
          <p:spPr>
            <a:xfrm>
              <a:off x="-304724"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33333"/>
            </a:solidFill>
          </p:spPr>
        </p:sp>
      </p:grpSp>
      <p:grpSp>
        <p:nvGrpSpPr>
          <p:cNvPr id="22" name="Group 22"/>
          <p:cNvGrpSpPr/>
          <p:nvPr/>
        </p:nvGrpSpPr>
        <p:grpSpPr>
          <a:xfrm rot="-5400000">
            <a:off x="9362527" y="7088486"/>
            <a:ext cx="1737098" cy="1737098"/>
            <a:chOff x="0" y="0"/>
            <a:chExt cx="6350000" cy="6350000"/>
          </a:xfrm>
        </p:grpSpPr>
        <p:sp>
          <p:nvSpPr>
            <p:cNvPr id="23" name="Freeform 2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33333"/>
            </a:solidFill>
          </p:spPr>
        </p:sp>
      </p:grpSp>
      <p:sp>
        <p:nvSpPr>
          <p:cNvPr id="25" name="TextBox 25"/>
          <p:cNvSpPr txBox="1"/>
          <p:nvPr/>
        </p:nvSpPr>
        <p:spPr>
          <a:xfrm>
            <a:off x="2788383" y="2685815"/>
            <a:ext cx="6289621" cy="3209661"/>
          </a:xfrm>
          <a:prstGeom prst="rect">
            <a:avLst/>
          </a:prstGeom>
        </p:spPr>
        <p:txBody>
          <a:bodyPr wrap="square" lIns="0" tIns="0" rIns="0" bIns="0" rtlCol="0" anchor="t">
            <a:spAutoFit/>
          </a:bodyPr>
          <a:lstStyle/>
          <a:p>
            <a:pPr algn="l">
              <a:lnSpc>
                <a:spcPts val="2760"/>
              </a:lnSpc>
            </a:pPr>
            <a:r>
              <a:rPr lang="ru-RU" sz="2300" dirty="0">
                <a:solidFill>
                  <a:srgbClr val="333333"/>
                </a:solidFill>
                <a:latin typeface="Public Sans"/>
                <a:ea typeface="Public Sans"/>
                <a:cs typeface="Public Sans"/>
                <a:sym typeface="Public Sans"/>
              </a:rPr>
              <a:t>○ </a:t>
            </a:r>
            <a:r>
              <a:rPr lang="en-US" sz="2300" dirty="0">
                <a:solidFill>
                  <a:srgbClr val="333333"/>
                </a:solidFill>
                <a:latin typeface="Public Sans"/>
                <a:ea typeface="Public Sans"/>
                <a:cs typeface="Public Sans"/>
                <a:sym typeface="Public Sans"/>
              </a:rPr>
              <a:t>Availability of own imported products — a stable foundation for launching and developing production</a:t>
            </a:r>
            <a:endParaRPr lang="uk-UA" sz="2300" dirty="0">
              <a:solidFill>
                <a:srgbClr val="333333"/>
              </a:solidFill>
              <a:latin typeface="Public Sans"/>
              <a:ea typeface="Public Sans"/>
              <a:cs typeface="Public Sans"/>
              <a:sym typeface="Public Sans"/>
            </a:endParaRPr>
          </a:p>
          <a:p>
            <a:pPr algn="l">
              <a:lnSpc>
                <a:spcPts val="2760"/>
              </a:lnSpc>
            </a:pPr>
            <a:endParaRPr lang="ru-RU" sz="2300" dirty="0">
              <a:solidFill>
                <a:srgbClr val="333333"/>
              </a:solidFill>
              <a:latin typeface="Public Sans"/>
              <a:ea typeface="Public Sans"/>
              <a:cs typeface="Public Sans"/>
              <a:sym typeface="Public Sans"/>
            </a:endParaRPr>
          </a:p>
          <a:p>
            <a:pPr algn="l">
              <a:lnSpc>
                <a:spcPts val="2760"/>
              </a:lnSpc>
            </a:pPr>
            <a:r>
              <a:rPr lang="ru-RU" sz="2300" dirty="0">
                <a:solidFill>
                  <a:srgbClr val="333333"/>
                </a:solidFill>
                <a:latin typeface="Public Sans"/>
                <a:ea typeface="Public Sans"/>
                <a:cs typeface="Public Sans"/>
                <a:sym typeface="Public Sans"/>
              </a:rPr>
              <a:t>○ </a:t>
            </a:r>
            <a:r>
              <a:rPr lang="en-US" sz="2300" dirty="0">
                <a:solidFill>
                  <a:srgbClr val="333333"/>
                </a:solidFill>
                <a:latin typeface="Public Sans"/>
                <a:ea typeface="Public Sans"/>
                <a:cs typeface="Public Sans"/>
                <a:sym typeface="Public Sans"/>
              </a:rPr>
              <a:t>Use of recycled raw materials — economically and environmentally beneficial</a:t>
            </a:r>
            <a:endParaRPr lang="uk-UA" sz="2300" dirty="0">
              <a:solidFill>
                <a:srgbClr val="333333"/>
              </a:solidFill>
              <a:latin typeface="Public Sans"/>
              <a:ea typeface="Public Sans"/>
              <a:cs typeface="Public Sans"/>
              <a:sym typeface="Public Sans"/>
            </a:endParaRPr>
          </a:p>
          <a:p>
            <a:pPr algn="l">
              <a:lnSpc>
                <a:spcPts val="2760"/>
              </a:lnSpc>
            </a:pPr>
            <a:endParaRPr lang="ru-RU" sz="2300" dirty="0">
              <a:solidFill>
                <a:srgbClr val="333333"/>
              </a:solidFill>
              <a:latin typeface="Public Sans"/>
              <a:ea typeface="Public Sans"/>
              <a:cs typeface="Public Sans"/>
              <a:sym typeface="Public Sans"/>
            </a:endParaRPr>
          </a:p>
          <a:p>
            <a:pPr algn="l">
              <a:lnSpc>
                <a:spcPts val="2760"/>
              </a:lnSpc>
            </a:pPr>
            <a:r>
              <a:rPr lang="ru-RU" sz="2300" dirty="0">
                <a:solidFill>
                  <a:srgbClr val="333333"/>
                </a:solidFill>
                <a:latin typeface="Public Sans"/>
                <a:ea typeface="Public Sans"/>
                <a:cs typeface="Public Sans"/>
                <a:sym typeface="Public Sans"/>
              </a:rPr>
              <a:t>○ </a:t>
            </a:r>
            <a:r>
              <a:rPr lang="en-US" sz="2300" dirty="0">
                <a:solidFill>
                  <a:srgbClr val="333333"/>
                </a:solidFill>
                <a:latin typeface="Public Sans"/>
                <a:ea typeface="Public Sans"/>
                <a:cs typeface="Public Sans"/>
                <a:sym typeface="Public Sans"/>
              </a:rPr>
              <a:t>Established customer base and demand for technical pipes</a:t>
            </a:r>
          </a:p>
        </p:txBody>
      </p:sp>
      <p:sp>
        <p:nvSpPr>
          <p:cNvPr id="26" name="TextBox 26"/>
          <p:cNvSpPr txBox="1"/>
          <p:nvPr/>
        </p:nvSpPr>
        <p:spPr>
          <a:xfrm>
            <a:off x="11099625" y="2809562"/>
            <a:ext cx="5991958" cy="3209533"/>
          </a:xfrm>
          <a:prstGeom prst="rect">
            <a:avLst/>
          </a:prstGeom>
        </p:spPr>
        <p:txBody>
          <a:bodyPr wrap="square" lIns="0" tIns="0" rIns="0" bIns="0" rtlCol="0" anchor="t">
            <a:spAutoFit/>
          </a:bodyPr>
          <a:lstStyle/>
          <a:p>
            <a:pPr algn="l">
              <a:lnSpc>
                <a:spcPts val="2760"/>
              </a:lnSpc>
            </a:pPr>
            <a:r>
              <a:rPr lang="ru-RU" sz="2300" dirty="0">
                <a:solidFill>
                  <a:srgbClr val="333333"/>
                </a:solidFill>
                <a:latin typeface="Public Sans"/>
                <a:ea typeface="Public Sans"/>
                <a:cs typeface="Public Sans"/>
                <a:sym typeface="Public Sans"/>
              </a:rPr>
              <a:t>○ </a:t>
            </a:r>
            <a:r>
              <a:rPr lang="en-US" sz="2300" dirty="0">
                <a:solidFill>
                  <a:srgbClr val="333333"/>
                </a:solidFill>
                <a:latin typeface="Public Sans"/>
                <a:ea typeface="Public Sans"/>
                <a:cs typeface="Public Sans"/>
                <a:sym typeface="Public Sans"/>
              </a:rPr>
              <a:t>Import substitution with a locally produced product</a:t>
            </a:r>
            <a:endParaRPr lang="ru-RU" sz="2300" dirty="0">
              <a:solidFill>
                <a:srgbClr val="333333"/>
              </a:solidFill>
              <a:latin typeface="Public Sans"/>
              <a:ea typeface="Public Sans"/>
              <a:cs typeface="Public Sans"/>
              <a:sym typeface="Public Sans"/>
            </a:endParaRPr>
          </a:p>
          <a:p>
            <a:pPr algn="l">
              <a:lnSpc>
                <a:spcPts val="2760"/>
              </a:lnSpc>
            </a:pPr>
            <a:endParaRPr lang="ru-RU" sz="2300" dirty="0">
              <a:solidFill>
                <a:srgbClr val="333333"/>
              </a:solidFill>
              <a:latin typeface="Public Sans"/>
              <a:ea typeface="Public Sans"/>
              <a:cs typeface="Public Sans"/>
              <a:sym typeface="Public Sans"/>
            </a:endParaRPr>
          </a:p>
          <a:p>
            <a:pPr algn="l">
              <a:lnSpc>
                <a:spcPts val="2760"/>
              </a:lnSpc>
            </a:pPr>
            <a:r>
              <a:rPr lang="ru-RU" sz="2300" dirty="0">
                <a:solidFill>
                  <a:srgbClr val="333333"/>
                </a:solidFill>
                <a:latin typeface="Public Sans"/>
                <a:ea typeface="Public Sans"/>
                <a:cs typeface="Public Sans"/>
                <a:sym typeface="Public Sans"/>
              </a:rPr>
              <a:t>○ </a:t>
            </a:r>
            <a:r>
              <a:rPr lang="en-US" sz="2300" dirty="0">
                <a:solidFill>
                  <a:srgbClr val="333333"/>
                </a:solidFill>
                <a:latin typeface="Public Sans"/>
                <a:ea typeface="Public Sans"/>
                <a:cs typeface="Public Sans"/>
                <a:sym typeface="Public Sans"/>
              </a:rPr>
              <a:t>Ukraine's infrastructure recovery — growing demand for pipes for utilities, water supply, and agriculture</a:t>
            </a:r>
            <a:endParaRPr lang="uk-UA" sz="2300" dirty="0">
              <a:solidFill>
                <a:srgbClr val="333333"/>
              </a:solidFill>
              <a:latin typeface="Public Sans"/>
              <a:ea typeface="Public Sans"/>
              <a:cs typeface="Public Sans"/>
              <a:sym typeface="Public Sans"/>
            </a:endParaRPr>
          </a:p>
          <a:p>
            <a:pPr algn="l">
              <a:lnSpc>
                <a:spcPts val="2760"/>
              </a:lnSpc>
            </a:pPr>
            <a:endParaRPr lang="ru-RU" sz="2300" dirty="0">
              <a:solidFill>
                <a:srgbClr val="333333"/>
              </a:solidFill>
              <a:latin typeface="Public Sans"/>
              <a:ea typeface="Public Sans"/>
              <a:cs typeface="Public Sans"/>
              <a:sym typeface="Public Sans"/>
            </a:endParaRPr>
          </a:p>
          <a:p>
            <a:pPr algn="l">
              <a:lnSpc>
                <a:spcPts val="2760"/>
              </a:lnSpc>
            </a:pPr>
            <a:r>
              <a:rPr lang="ru-RU" sz="2300" dirty="0">
                <a:solidFill>
                  <a:srgbClr val="333333"/>
                </a:solidFill>
                <a:latin typeface="Public Sans"/>
                <a:ea typeface="Public Sans"/>
                <a:cs typeface="Public Sans"/>
                <a:sym typeface="Public Sans"/>
              </a:rPr>
              <a:t>○ </a:t>
            </a:r>
            <a:r>
              <a:rPr lang="en-US" sz="2300" dirty="0">
                <a:solidFill>
                  <a:srgbClr val="333333"/>
                </a:solidFill>
                <a:latin typeface="Public Sans"/>
                <a:ea typeface="Public Sans"/>
                <a:cs typeface="Public Sans"/>
                <a:sym typeface="Public Sans"/>
              </a:rPr>
              <a:t>Expansion to EU markets with high-quality products and competitive pricing</a:t>
            </a:r>
          </a:p>
        </p:txBody>
      </p:sp>
      <p:sp>
        <p:nvSpPr>
          <p:cNvPr id="27" name="TextBox 27"/>
          <p:cNvSpPr txBox="1"/>
          <p:nvPr/>
        </p:nvSpPr>
        <p:spPr>
          <a:xfrm>
            <a:off x="11168831" y="6426260"/>
            <a:ext cx="6180211" cy="3209533"/>
          </a:xfrm>
          <a:prstGeom prst="rect">
            <a:avLst/>
          </a:prstGeom>
        </p:spPr>
        <p:txBody>
          <a:bodyPr wrap="square" lIns="0" tIns="0" rIns="0" bIns="0" rtlCol="0" anchor="t">
            <a:spAutoFit/>
          </a:bodyPr>
          <a:lstStyle/>
          <a:p>
            <a:pPr algn="l">
              <a:lnSpc>
                <a:spcPts val="2760"/>
              </a:lnSpc>
            </a:pPr>
            <a:r>
              <a:rPr lang="ru-RU" sz="2300" dirty="0">
                <a:solidFill>
                  <a:srgbClr val="333333"/>
                </a:solidFill>
                <a:latin typeface="Public Sans"/>
                <a:ea typeface="Public Sans"/>
                <a:cs typeface="Public Sans"/>
                <a:sym typeface="Public Sans"/>
              </a:rPr>
              <a:t>○ </a:t>
            </a:r>
            <a:r>
              <a:rPr lang="en-US" sz="2300" dirty="0">
                <a:solidFill>
                  <a:srgbClr val="333333"/>
                </a:solidFill>
                <a:latin typeface="Public Sans"/>
                <a:ea typeface="Public Sans"/>
                <a:cs typeface="Public Sans"/>
                <a:sym typeface="Public Sans"/>
              </a:rPr>
              <a:t>Economic instability, currency fluctuations, and changes in energy prices</a:t>
            </a:r>
            <a:endParaRPr lang="uk-UA" sz="2300" dirty="0">
              <a:solidFill>
                <a:srgbClr val="333333"/>
              </a:solidFill>
              <a:latin typeface="Public Sans"/>
              <a:ea typeface="Public Sans"/>
              <a:cs typeface="Public Sans"/>
              <a:sym typeface="Public Sans"/>
            </a:endParaRPr>
          </a:p>
          <a:p>
            <a:pPr algn="l">
              <a:lnSpc>
                <a:spcPts val="2760"/>
              </a:lnSpc>
            </a:pPr>
            <a:endParaRPr lang="uk-UA" sz="2300" dirty="0">
              <a:solidFill>
                <a:srgbClr val="333333"/>
              </a:solidFill>
              <a:latin typeface="Public Sans"/>
              <a:ea typeface="Public Sans"/>
              <a:cs typeface="Public Sans"/>
              <a:sym typeface="Public Sans"/>
            </a:endParaRPr>
          </a:p>
          <a:p>
            <a:pPr algn="l">
              <a:lnSpc>
                <a:spcPts val="2760"/>
              </a:lnSpc>
            </a:pPr>
            <a:r>
              <a:rPr lang="ru-RU" sz="2300" dirty="0">
                <a:solidFill>
                  <a:srgbClr val="333333"/>
                </a:solidFill>
                <a:latin typeface="Public Sans"/>
                <a:ea typeface="Public Sans"/>
                <a:cs typeface="Public Sans"/>
                <a:sym typeface="Public Sans"/>
              </a:rPr>
              <a:t> ○ </a:t>
            </a:r>
            <a:r>
              <a:rPr lang="en-US" sz="2300" dirty="0">
                <a:solidFill>
                  <a:srgbClr val="333333"/>
                </a:solidFill>
                <a:latin typeface="Public Sans"/>
                <a:ea typeface="Public Sans"/>
                <a:cs typeface="Public Sans"/>
                <a:sym typeface="Public Sans"/>
              </a:rPr>
              <a:t>Competition from market players with greater resources</a:t>
            </a:r>
            <a:endParaRPr lang="uk-UA" sz="2300" dirty="0">
              <a:solidFill>
                <a:srgbClr val="333333"/>
              </a:solidFill>
              <a:latin typeface="Public Sans"/>
              <a:ea typeface="Public Sans"/>
              <a:cs typeface="Public Sans"/>
              <a:sym typeface="Public Sans"/>
            </a:endParaRPr>
          </a:p>
          <a:p>
            <a:pPr algn="l">
              <a:lnSpc>
                <a:spcPts val="2760"/>
              </a:lnSpc>
            </a:pPr>
            <a:endParaRPr lang="ru-RU" sz="2300" dirty="0">
              <a:solidFill>
                <a:srgbClr val="333333"/>
              </a:solidFill>
              <a:latin typeface="Public Sans"/>
              <a:ea typeface="Public Sans"/>
              <a:cs typeface="Public Sans"/>
              <a:sym typeface="Public Sans"/>
            </a:endParaRPr>
          </a:p>
          <a:p>
            <a:pPr algn="l">
              <a:lnSpc>
                <a:spcPts val="2760"/>
              </a:lnSpc>
            </a:pPr>
            <a:r>
              <a:rPr lang="ru-RU" sz="2300" dirty="0">
                <a:solidFill>
                  <a:srgbClr val="333333"/>
                </a:solidFill>
                <a:latin typeface="Public Sans"/>
                <a:ea typeface="Public Sans"/>
                <a:cs typeface="Public Sans"/>
                <a:sym typeface="Public Sans"/>
              </a:rPr>
              <a:t>○ </a:t>
            </a:r>
            <a:r>
              <a:rPr lang="en-US" sz="2300" dirty="0">
                <a:solidFill>
                  <a:srgbClr val="333333"/>
                </a:solidFill>
                <a:latin typeface="Public Sans"/>
                <a:ea typeface="Public Sans"/>
                <a:cs typeface="Public Sans"/>
                <a:sym typeface="Public Sans"/>
              </a:rPr>
              <a:t>Regulatory changes, demand fluctuations, and payment delays may complicate operations</a:t>
            </a:r>
          </a:p>
        </p:txBody>
      </p:sp>
      <p:sp>
        <p:nvSpPr>
          <p:cNvPr id="28" name="TextBox 28"/>
          <p:cNvSpPr txBox="1"/>
          <p:nvPr/>
        </p:nvSpPr>
        <p:spPr>
          <a:xfrm>
            <a:off x="2788383" y="6555928"/>
            <a:ext cx="6283072" cy="3209533"/>
          </a:xfrm>
          <a:prstGeom prst="rect">
            <a:avLst/>
          </a:prstGeom>
        </p:spPr>
        <p:txBody>
          <a:bodyPr wrap="square" lIns="0" tIns="0" rIns="0" bIns="0" rtlCol="0" anchor="t">
            <a:spAutoFit/>
          </a:bodyPr>
          <a:lstStyle/>
          <a:p>
            <a:pPr algn="l">
              <a:lnSpc>
                <a:spcPts val="2760"/>
              </a:lnSpc>
            </a:pPr>
            <a:r>
              <a:rPr lang="ru-RU" sz="2300" dirty="0">
                <a:solidFill>
                  <a:srgbClr val="333333"/>
                </a:solidFill>
                <a:latin typeface="Public Sans"/>
                <a:ea typeface="Public Sans"/>
                <a:cs typeface="Public Sans"/>
                <a:sym typeface="Public Sans"/>
              </a:rPr>
              <a:t>○ </a:t>
            </a:r>
            <a:r>
              <a:rPr lang="en-US" sz="2300" dirty="0">
                <a:solidFill>
                  <a:srgbClr val="333333"/>
                </a:solidFill>
                <a:latin typeface="Public Sans"/>
                <a:ea typeface="Public Sans"/>
                <a:cs typeface="Public Sans"/>
                <a:sym typeface="Public Sans"/>
              </a:rPr>
              <a:t>Significant initial investments in construction, equipment, and logistics</a:t>
            </a:r>
            <a:endParaRPr lang="uk-UA" sz="2300" dirty="0">
              <a:solidFill>
                <a:srgbClr val="333333"/>
              </a:solidFill>
              <a:latin typeface="Public Sans"/>
              <a:ea typeface="Public Sans"/>
              <a:cs typeface="Public Sans"/>
              <a:sym typeface="Public Sans"/>
            </a:endParaRPr>
          </a:p>
          <a:p>
            <a:pPr algn="l">
              <a:lnSpc>
                <a:spcPts val="2760"/>
              </a:lnSpc>
            </a:pPr>
            <a:endParaRPr lang="ru-RU" sz="2300" dirty="0">
              <a:solidFill>
                <a:srgbClr val="333333"/>
              </a:solidFill>
              <a:latin typeface="Public Sans"/>
              <a:ea typeface="Public Sans"/>
              <a:cs typeface="Public Sans"/>
              <a:sym typeface="Public Sans"/>
            </a:endParaRPr>
          </a:p>
          <a:p>
            <a:pPr algn="l">
              <a:lnSpc>
                <a:spcPts val="2760"/>
              </a:lnSpc>
            </a:pPr>
            <a:r>
              <a:rPr lang="ru-RU" sz="2300" dirty="0">
                <a:solidFill>
                  <a:srgbClr val="333333"/>
                </a:solidFill>
                <a:latin typeface="Public Sans"/>
                <a:ea typeface="Public Sans"/>
                <a:cs typeface="Public Sans"/>
                <a:sym typeface="Public Sans"/>
              </a:rPr>
              <a:t>○ </a:t>
            </a:r>
            <a:r>
              <a:rPr lang="en-US" sz="2300" dirty="0">
                <a:solidFill>
                  <a:srgbClr val="333333"/>
                </a:solidFill>
                <a:latin typeface="Public Sans"/>
                <a:ea typeface="Public Sans"/>
                <a:cs typeface="Public Sans"/>
                <a:sym typeface="Public Sans"/>
              </a:rPr>
              <a:t>Risks of raw material delays due to logistics, currency fluctuations, and customs barriers</a:t>
            </a:r>
            <a:endParaRPr lang="uk-UA" sz="2300" dirty="0">
              <a:solidFill>
                <a:srgbClr val="333333"/>
              </a:solidFill>
              <a:latin typeface="Public Sans"/>
              <a:ea typeface="Public Sans"/>
              <a:cs typeface="Public Sans"/>
              <a:sym typeface="Public Sans"/>
            </a:endParaRPr>
          </a:p>
          <a:p>
            <a:pPr algn="l">
              <a:lnSpc>
                <a:spcPts val="2760"/>
              </a:lnSpc>
            </a:pPr>
            <a:endParaRPr lang="ru-RU" sz="2300" dirty="0">
              <a:solidFill>
                <a:srgbClr val="333333"/>
              </a:solidFill>
              <a:latin typeface="Public Sans"/>
              <a:ea typeface="Public Sans"/>
              <a:cs typeface="Public Sans"/>
              <a:sym typeface="Public Sans"/>
            </a:endParaRPr>
          </a:p>
          <a:p>
            <a:pPr algn="l">
              <a:lnSpc>
                <a:spcPts val="2760"/>
              </a:lnSpc>
            </a:pPr>
            <a:r>
              <a:rPr lang="en-US" sz="2300" dirty="0">
                <a:solidFill>
                  <a:srgbClr val="333333"/>
                </a:solidFill>
                <a:latin typeface="Public Sans"/>
                <a:ea typeface="Public Sans"/>
                <a:cs typeface="Public Sans"/>
                <a:sym typeface="Public Sans"/>
              </a:rPr>
              <a:t>○</a:t>
            </a:r>
            <a:r>
              <a:rPr lang="uk-UA" sz="2300" dirty="0">
                <a:solidFill>
                  <a:srgbClr val="333333"/>
                </a:solidFill>
                <a:latin typeface="Public Sans"/>
                <a:ea typeface="Public Sans"/>
                <a:cs typeface="Public Sans"/>
                <a:sym typeface="Public Sans"/>
              </a:rPr>
              <a:t> </a:t>
            </a:r>
            <a:r>
              <a:rPr lang="en-US" sz="2300" dirty="0">
                <a:solidFill>
                  <a:srgbClr val="333333"/>
                </a:solidFill>
                <a:latin typeface="Public Sans"/>
                <a:ea typeface="Public Sans"/>
                <a:cs typeface="Public Sans"/>
                <a:sym typeface="Public Sans"/>
              </a:rPr>
              <a:t>Pipe production is energy-intensive, especially during raw material processing</a:t>
            </a:r>
          </a:p>
        </p:txBody>
      </p:sp>
      <p:sp>
        <p:nvSpPr>
          <p:cNvPr id="29" name="AutoShape 29"/>
          <p:cNvSpPr/>
          <p:nvPr/>
        </p:nvSpPr>
        <p:spPr>
          <a:xfrm>
            <a:off x="1126388" y="993302"/>
            <a:ext cx="16230600" cy="0"/>
          </a:xfrm>
          <a:prstGeom prst="line">
            <a:avLst/>
          </a:prstGeom>
          <a:ln w="28575" cap="flat">
            <a:solidFill>
              <a:srgbClr val="333333"/>
            </a:solidFill>
            <a:prstDash val="solid"/>
            <a:headEnd type="none" w="sm" len="sm"/>
            <a:tailEnd type="none" w="sm" len="sm"/>
          </a:ln>
        </p:spPr>
      </p:sp>
      <p:grpSp>
        <p:nvGrpSpPr>
          <p:cNvPr id="30" name="Group 2">
            <a:extLst>
              <a:ext uri="{FF2B5EF4-FFF2-40B4-BE49-F238E27FC236}">
                <a16:creationId xmlns:a16="http://schemas.microsoft.com/office/drawing/2014/main" id="{80DFC2BC-C35A-479F-825D-F375506532F0}"/>
              </a:ext>
            </a:extLst>
          </p:cNvPr>
          <p:cNvGrpSpPr/>
          <p:nvPr/>
        </p:nvGrpSpPr>
        <p:grpSpPr>
          <a:xfrm>
            <a:off x="1875794" y="6366280"/>
            <a:ext cx="7264123" cy="3568734"/>
            <a:chOff x="0" y="0"/>
            <a:chExt cx="6151477" cy="2400227"/>
          </a:xfrm>
        </p:grpSpPr>
        <p:sp>
          <p:nvSpPr>
            <p:cNvPr id="31" name="Freeform 3">
              <a:extLst>
                <a:ext uri="{FF2B5EF4-FFF2-40B4-BE49-F238E27FC236}">
                  <a16:creationId xmlns:a16="http://schemas.microsoft.com/office/drawing/2014/main" id="{D6B53AEF-FCBB-4AFC-9E03-FB6AF2D38C07}"/>
                </a:ext>
              </a:extLst>
            </p:cNvPr>
            <p:cNvSpPr/>
            <p:nvPr/>
          </p:nvSpPr>
          <p:spPr>
            <a:xfrm>
              <a:off x="0" y="0"/>
              <a:ext cx="6151477" cy="2400228"/>
            </a:xfrm>
            <a:custGeom>
              <a:avLst/>
              <a:gdLst/>
              <a:ahLst/>
              <a:cxnLst/>
              <a:rect l="l" t="t" r="r" b="b"/>
              <a:pathLst>
                <a:path w="6151477" h="2400228">
                  <a:moveTo>
                    <a:pt x="6027017" y="59690"/>
                  </a:moveTo>
                  <a:cubicBezTo>
                    <a:pt x="6062577" y="59690"/>
                    <a:pt x="6091787" y="88900"/>
                    <a:pt x="6091787" y="124460"/>
                  </a:cubicBezTo>
                  <a:lnTo>
                    <a:pt x="6091787" y="2275767"/>
                  </a:lnTo>
                  <a:cubicBezTo>
                    <a:pt x="6091787" y="2311328"/>
                    <a:pt x="6062577" y="2340537"/>
                    <a:pt x="6027017" y="2340537"/>
                  </a:cubicBezTo>
                  <a:lnTo>
                    <a:pt x="124460" y="2340537"/>
                  </a:lnTo>
                  <a:cubicBezTo>
                    <a:pt x="88900" y="2340537"/>
                    <a:pt x="59690" y="2311328"/>
                    <a:pt x="59690" y="2275767"/>
                  </a:cubicBezTo>
                  <a:lnTo>
                    <a:pt x="59690" y="124460"/>
                  </a:lnTo>
                  <a:cubicBezTo>
                    <a:pt x="59690" y="88900"/>
                    <a:pt x="88900" y="59690"/>
                    <a:pt x="124460" y="59690"/>
                  </a:cubicBezTo>
                  <a:lnTo>
                    <a:pt x="6027017" y="59690"/>
                  </a:lnTo>
                  <a:moveTo>
                    <a:pt x="6027017" y="0"/>
                  </a:moveTo>
                  <a:lnTo>
                    <a:pt x="124460" y="0"/>
                  </a:lnTo>
                  <a:cubicBezTo>
                    <a:pt x="55880" y="0"/>
                    <a:pt x="0" y="55880"/>
                    <a:pt x="0" y="124460"/>
                  </a:cubicBezTo>
                  <a:lnTo>
                    <a:pt x="0" y="2275767"/>
                  </a:lnTo>
                  <a:cubicBezTo>
                    <a:pt x="0" y="2344347"/>
                    <a:pt x="55880" y="2400228"/>
                    <a:pt x="124460" y="2400228"/>
                  </a:cubicBezTo>
                  <a:lnTo>
                    <a:pt x="6027017" y="2400228"/>
                  </a:lnTo>
                  <a:cubicBezTo>
                    <a:pt x="6095597" y="2400228"/>
                    <a:pt x="6151477" y="2344347"/>
                    <a:pt x="6151477" y="2275767"/>
                  </a:cubicBezTo>
                  <a:lnTo>
                    <a:pt x="6151477" y="124460"/>
                  </a:lnTo>
                  <a:cubicBezTo>
                    <a:pt x="6151477" y="55880"/>
                    <a:pt x="6095597" y="0"/>
                    <a:pt x="6027017" y="0"/>
                  </a:cubicBezTo>
                  <a:close/>
                </a:path>
              </a:pathLst>
            </a:custGeom>
            <a:solidFill>
              <a:srgbClr val="333333"/>
            </a:solidFill>
          </p:spPr>
        </p:sp>
      </p:grpSp>
      <p:grpSp>
        <p:nvGrpSpPr>
          <p:cNvPr id="32" name="Group 2">
            <a:extLst>
              <a:ext uri="{FF2B5EF4-FFF2-40B4-BE49-F238E27FC236}">
                <a16:creationId xmlns:a16="http://schemas.microsoft.com/office/drawing/2014/main" id="{092DBA4F-1D5F-4306-A54D-0710451AA52C}"/>
              </a:ext>
            </a:extLst>
          </p:cNvPr>
          <p:cNvGrpSpPr/>
          <p:nvPr/>
        </p:nvGrpSpPr>
        <p:grpSpPr>
          <a:xfrm>
            <a:off x="10050701" y="2519136"/>
            <a:ext cx="7264123" cy="3568734"/>
            <a:chOff x="0" y="0"/>
            <a:chExt cx="6151477" cy="2400227"/>
          </a:xfrm>
        </p:grpSpPr>
        <p:sp>
          <p:nvSpPr>
            <p:cNvPr id="33" name="Freeform 3">
              <a:extLst>
                <a:ext uri="{FF2B5EF4-FFF2-40B4-BE49-F238E27FC236}">
                  <a16:creationId xmlns:a16="http://schemas.microsoft.com/office/drawing/2014/main" id="{918BE793-84EC-4340-A760-89E7D3737047}"/>
                </a:ext>
              </a:extLst>
            </p:cNvPr>
            <p:cNvSpPr/>
            <p:nvPr/>
          </p:nvSpPr>
          <p:spPr>
            <a:xfrm>
              <a:off x="0" y="0"/>
              <a:ext cx="6151477" cy="2400228"/>
            </a:xfrm>
            <a:custGeom>
              <a:avLst/>
              <a:gdLst/>
              <a:ahLst/>
              <a:cxnLst/>
              <a:rect l="l" t="t" r="r" b="b"/>
              <a:pathLst>
                <a:path w="6151477" h="2400228">
                  <a:moveTo>
                    <a:pt x="6027017" y="59690"/>
                  </a:moveTo>
                  <a:cubicBezTo>
                    <a:pt x="6062577" y="59690"/>
                    <a:pt x="6091787" y="88900"/>
                    <a:pt x="6091787" y="124460"/>
                  </a:cubicBezTo>
                  <a:lnTo>
                    <a:pt x="6091787" y="2275767"/>
                  </a:lnTo>
                  <a:cubicBezTo>
                    <a:pt x="6091787" y="2311328"/>
                    <a:pt x="6062577" y="2340537"/>
                    <a:pt x="6027017" y="2340537"/>
                  </a:cubicBezTo>
                  <a:lnTo>
                    <a:pt x="124460" y="2340537"/>
                  </a:lnTo>
                  <a:cubicBezTo>
                    <a:pt x="88900" y="2340537"/>
                    <a:pt x="59690" y="2311328"/>
                    <a:pt x="59690" y="2275767"/>
                  </a:cubicBezTo>
                  <a:lnTo>
                    <a:pt x="59690" y="124460"/>
                  </a:lnTo>
                  <a:cubicBezTo>
                    <a:pt x="59690" y="88900"/>
                    <a:pt x="88900" y="59690"/>
                    <a:pt x="124460" y="59690"/>
                  </a:cubicBezTo>
                  <a:lnTo>
                    <a:pt x="6027017" y="59690"/>
                  </a:lnTo>
                  <a:moveTo>
                    <a:pt x="6027017" y="0"/>
                  </a:moveTo>
                  <a:lnTo>
                    <a:pt x="124460" y="0"/>
                  </a:lnTo>
                  <a:cubicBezTo>
                    <a:pt x="55880" y="0"/>
                    <a:pt x="0" y="55880"/>
                    <a:pt x="0" y="124460"/>
                  </a:cubicBezTo>
                  <a:lnTo>
                    <a:pt x="0" y="2275767"/>
                  </a:lnTo>
                  <a:cubicBezTo>
                    <a:pt x="0" y="2344347"/>
                    <a:pt x="55880" y="2400228"/>
                    <a:pt x="124460" y="2400228"/>
                  </a:cubicBezTo>
                  <a:lnTo>
                    <a:pt x="6027017" y="2400228"/>
                  </a:lnTo>
                  <a:cubicBezTo>
                    <a:pt x="6095597" y="2400228"/>
                    <a:pt x="6151477" y="2344347"/>
                    <a:pt x="6151477" y="2275767"/>
                  </a:cubicBezTo>
                  <a:lnTo>
                    <a:pt x="6151477" y="124460"/>
                  </a:lnTo>
                  <a:cubicBezTo>
                    <a:pt x="6151477" y="55880"/>
                    <a:pt x="6095597" y="0"/>
                    <a:pt x="6027017" y="0"/>
                  </a:cubicBezTo>
                  <a:close/>
                </a:path>
              </a:pathLst>
            </a:custGeom>
            <a:solidFill>
              <a:srgbClr val="333333"/>
            </a:solidFill>
          </p:spPr>
        </p:sp>
      </p:grpSp>
      <p:grpSp>
        <p:nvGrpSpPr>
          <p:cNvPr id="34" name="Group 2">
            <a:extLst>
              <a:ext uri="{FF2B5EF4-FFF2-40B4-BE49-F238E27FC236}">
                <a16:creationId xmlns:a16="http://schemas.microsoft.com/office/drawing/2014/main" id="{72EB272D-1A0A-4C93-B57F-B4444933B00B}"/>
              </a:ext>
            </a:extLst>
          </p:cNvPr>
          <p:cNvGrpSpPr/>
          <p:nvPr/>
        </p:nvGrpSpPr>
        <p:grpSpPr>
          <a:xfrm>
            <a:off x="10107183" y="6254549"/>
            <a:ext cx="7264123" cy="3568734"/>
            <a:chOff x="0" y="0"/>
            <a:chExt cx="6151477" cy="2400227"/>
          </a:xfrm>
        </p:grpSpPr>
        <p:sp>
          <p:nvSpPr>
            <p:cNvPr id="35" name="Freeform 3">
              <a:extLst>
                <a:ext uri="{FF2B5EF4-FFF2-40B4-BE49-F238E27FC236}">
                  <a16:creationId xmlns:a16="http://schemas.microsoft.com/office/drawing/2014/main" id="{1611A883-0E6C-41DF-9501-A7B5F79BAE98}"/>
                </a:ext>
              </a:extLst>
            </p:cNvPr>
            <p:cNvSpPr/>
            <p:nvPr/>
          </p:nvSpPr>
          <p:spPr>
            <a:xfrm>
              <a:off x="0" y="0"/>
              <a:ext cx="6151477" cy="2400228"/>
            </a:xfrm>
            <a:custGeom>
              <a:avLst/>
              <a:gdLst/>
              <a:ahLst/>
              <a:cxnLst/>
              <a:rect l="l" t="t" r="r" b="b"/>
              <a:pathLst>
                <a:path w="6151477" h="2400228">
                  <a:moveTo>
                    <a:pt x="6027017" y="59690"/>
                  </a:moveTo>
                  <a:cubicBezTo>
                    <a:pt x="6062577" y="59690"/>
                    <a:pt x="6091787" y="88900"/>
                    <a:pt x="6091787" y="124460"/>
                  </a:cubicBezTo>
                  <a:lnTo>
                    <a:pt x="6091787" y="2275767"/>
                  </a:lnTo>
                  <a:cubicBezTo>
                    <a:pt x="6091787" y="2311328"/>
                    <a:pt x="6062577" y="2340537"/>
                    <a:pt x="6027017" y="2340537"/>
                  </a:cubicBezTo>
                  <a:lnTo>
                    <a:pt x="124460" y="2340537"/>
                  </a:lnTo>
                  <a:cubicBezTo>
                    <a:pt x="88900" y="2340537"/>
                    <a:pt x="59690" y="2311328"/>
                    <a:pt x="59690" y="2275767"/>
                  </a:cubicBezTo>
                  <a:lnTo>
                    <a:pt x="59690" y="124460"/>
                  </a:lnTo>
                  <a:cubicBezTo>
                    <a:pt x="59690" y="88900"/>
                    <a:pt x="88900" y="59690"/>
                    <a:pt x="124460" y="59690"/>
                  </a:cubicBezTo>
                  <a:lnTo>
                    <a:pt x="6027017" y="59690"/>
                  </a:lnTo>
                  <a:moveTo>
                    <a:pt x="6027017" y="0"/>
                  </a:moveTo>
                  <a:lnTo>
                    <a:pt x="124460" y="0"/>
                  </a:lnTo>
                  <a:cubicBezTo>
                    <a:pt x="55880" y="0"/>
                    <a:pt x="0" y="55880"/>
                    <a:pt x="0" y="124460"/>
                  </a:cubicBezTo>
                  <a:lnTo>
                    <a:pt x="0" y="2275767"/>
                  </a:lnTo>
                  <a:cubicBezTo>
                    <a:pt x="0" y="2344347"/>
                    <a:pt x="55880" y="2400228"/>
                    <a:pt x="124460" y="2400228"/>
                  </a:cubicBezTo>
                  <a:lnTo>
                    <a:pt x="6027017" y="2400228"/>
                  </a:lnTo>
                  <a:cubicBezTo>
                    <a:pt x="6095597" y="2400228"/>
                    <a:pt x="6151477" y="2344347"/>
                    <a:pt x="6151477" y="2275767"/>
                  </a:cubicBezTo>
                  <a:lnTo>
                    <a:pt x="6151477" y="124460"/>
                  </a:lnTo>
                  <a:cubicBezTo>
                    <a:pt x="6151477" y="55880"/>
                    <a:pt x="6095597" y="0"/>
                    <a:pt x="6027017" y="0"/>
                  </a:cubicBezTo>
                  <a:close/>
                </a:path>
              </a:pathLst>
            </a:custGeom>
            <a:solidFill>
              <a:srgbClr val="333333"/>
            </a:solidFill>
          </p:spPr>
        </p:sp>
      </p:grpSp>
      <p:sp>
        <p:nvSpPr>
          <p:cNvPr id="21" name="TextBox 21"/>
          <p:cNvSpPr txBox="1"/>
          <p:nvPr/>
        </p:nvSpPr>
        <p:spPr>
          <a:xfrm>
            <a:off x="9483870" y="3829102"/>
            <a:ext cx="1246627" cy="695325"/>
          </a:xfrm>
          <a:prstGeom prst="rect">
            <a:avLst/>
          </a:prstGeom>
        </p:spPr>
        <p:txBody>
          <a:bodyPr lIns="0" tIns="0" rIns="0" bIns="0" rtlCol="0" anchor="t">
            <a:spAutoFit/>
          </a:bodyPr>
          <a:lstStyle/>
          <a:p>
            <a:pPr algn="ctr">
              <a:lnSpc>
                <a:spcPts val="5400"/>
              </a:lnSpc>
            </a:pPr>
            <a:r>
              <a:rPr lang="en-US" sz="4500" b="1" dirty="0">
                <a:solidFill>
                  <a:srgbClr val="F5F5F4"/>
                </a:solidFill>
                <a:latin typeface="Public Sans Bold"/>
                <a:ea typeface="Public Sans Bold"/>
                <a:cs typeface="Public Sans Bold"/>
                <a:sym typeface="Public Sans Bold"/>
              </a:rPr>
              <a:t>O</a:t>
            </a:r>
          </a:p>
        </p:txBody>
      </p:sp>
      <p:sp>
        <p:nvSpPr>
          <p:cNvPr id="24" name="TextBox 24"/>
          <p:cNvSpPr txBox="1"/>
          <p:nvPr/>
        </p:nvSpPr>
        <p:spPr>
          <a:xfrm>
            <a:off x="9601960" y="7609371"/>
            <a:ext cx="1246627" cy="695325"/>
          </a:xfrm>
          <a:prstGeom prst="rect">
            <a:avLst/>
          </a:prstGeom>
        </p:spPr>
        <p:txBody>
          <a:bodyPr lIns="0" tIns="0" rIns="0" bIns="0" rtlCol="0" anchor="t">
            <a:spAutoFit/>
          </a:bodyPr>
          <a:lstStyle/>
          <a:p>
            <a:pPr algn="ctr">
              <a:lnSpc>
                <a:spcPts val="5400"/>
              </a:lnSpc>
            </a:pPr>
            <a:r>
              <a:rPr lang="en-US" sz="4500" b="1" dirty="0">
                <a:solidFill>
                  <a:srgbClr val="F5F5F4"/>
                </a:solidFill>
                <a:latin typeface="Public Sans Bold"/>
                <a:ea typeface="Public Sans Bold"/>
                <a:cs typeface="Public Sans Bold"/>
                <a:sym typeface="Public Sans Bold"/>
              </a:rPr>
              <a:t>T</a:t>
            </a:r>
          </a:p>
        </p:txBody>
      </p:sp>
      <p:sp>
        <p:nvSpPr>
          <p:cNvPr id="18" name="TextBox 18"/>
          <p:cNvSpPr txBox="1"/>
          <p:nvPr/>
        </p:nvSpPr>
        <p:spPr>
          <a:xfrm>
            <a:off x="1273935" y="7618875"/>
            <a:ext cx="1246627" cy="695325"/>
          </a:xfrm>
          <a:prstGeom prst="rect">
            <a:avLst/>
          </a:prstGeom>
        </p:spPr>
        <p:txBody>
          <a:bodyPr lIns="0" tIns="0" rIns="0" bIns="0" rtlCol="0" anchor="t">
            <a:spAutoFit/>
          </a:bodyPr>
          <a:lstStyle/>
          <a:p>
            <a:pPr algn="ctr">
              <a:lnSpc>
                <a:spcPts val="5400"/>
              </a:lnSpc>
            </a:pPr>
            <a:r>
              <a:rPr lang="en-US" sz="4500" b="1" dirty="0">
                <a:solidFill>
                  <a:srgbClr val="F5F5F4"/>
                </a:solidFill>
                <a:latin typeface="Public Sans Bold"/>
                <a:ea typeface="Public Sans Bold"/>
                <a:cs typeface="Public Sans Bold"/>
                <a:sym typeface="Public Sans Bold"/>
              </a:rPr>
              <a:t>W</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sp>
        <p:nvSpPr>
          <p:cNvPr id="2" name="AutoShape 2"/>
          <p:cNvSpPr/>
          <p:nvPr/>
        </p:nvSpPr>
        <p:spPr>
          <a:xfrm>
            <a:off x="1028700" y="1562100"/>
            <a:ext cx="16230600" cy="0"/>
          </a:xfrm>
          <a:prstGeom prst="line">
            <a:avLst/>
          </a:prstGeom>
          <a:ln w="28575" cap="flat">
            <a:solidFill>
              <a:srgbClr val="333333"/>
            </a:solidFill>
            <a:prstDash val="solid"/>
            <a:headEnd type="none" w="sm" len="sm"/>
            <a:tailEnd type="none" w="sm" len="sm"/>
          </a:ln>
        </p:spPr>
        <p:txBody>
          <a:bodyPr/>
          <a:lstStyle/>
          <a:p>
            <a:endParaRPr lang="uk-UA" dirty="0"/>
          </a:p>
        </p:txBody>
      </p:sp>
      <p:sp>
        <p:nvSpPr>
          <p:cNvPr id="12" name="AutoShape 12"/>
          <p:cNvSpPr/>
          <p:nvPr/>
        </p:nvSpPr>
        <p:spPr>
          <a:xfrm flipH="1" flipV="1">
            <a:off x="15011400" y="4720008"/>
            <a:ext cx="0" cy="601655"/>
          </a:xfrm>
          <a:prstGeom prst="line">
            <a:avLst/>
          </a:prstGeom>
          <a:ln w="47625" cap="flat">
            <a:solidFill>
              <a:srgbClr val="333333"/>
            </a:solidFill>
            <a:prstDash val="solid"/>
            <a:headEnd type="none" w="sm" len="sm"/>
            <a:tailEnd type="none" w="sm" len="sm"/>
          </a:ln>
        </p:spPr>
      </p:sp>
      <p:sp>
        <p:nvSpPr>
          <p:cNvPr id="13" name="Freeform 13"/>
          <p:cNvSpPr/>
          <p:nvPr/>
        </p:nvSpPr>
        <p:spPr>
          <a:xfrm>
            <a:off x="1185346" y="2407427"/>
            <a:ext cx="16230600" cy="973836"/>
          </a:xfrm>
          <a:custGeom>
            <a:avLst/>
            <a:gdLst/>
            <a:ahLst/>
            <a:cxnLst/>
            <a:rect l="l" t="t" r="r" b="b"/>
            <a:pathLst>
              <a:path w="16230600" h="973836">
                <a:moveTo>
                  <a:pt x="0" y="0"/>
                </a:moveTo>
                <a:lnTo>
                  <a:pt x="16230600" y="0"/>
                </a:lnTo>
                <a:lnTo>
                  <a:pt x="16230600" y="973836"/>
                </a:lnTo>
                <a:lnTo>
                  <a:pt x="0" y="9738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4" name="TextBox 14"/>
          <p:cNvSpPr txBox="1"/>
          <p:nvPr/>
        </p:nvSpPr>
        <p:spPr>
          <a:xfrm>
            <a:off x="1335993" y="924241"/>
            <a:ext cx="8112807" cy="482055"/>
          </a:xfrm>
          <a:prstGeom prst="rect">
            <a:avLst/>
          </a:prstGeom>
        </p:spPr>
        <p:txBody>
          <a:bodyPr wrap="square" lIns="0" tIns="0" rIns="0" bIns="0" rtlCol="0" anchor="t">
            <a:spAutoFit/>
          </a:bodyPr>
          <a:lstStyle/>
          <a:p>
            <a:pPr algn="l">
              <a:lnSpc>
                <a:spcPts val="3499"/>
              </a:lnSpc>
            </a:pPr>
            <a:r>
              <a:rPr lang="en-GB" sz="4400" b="1" dirty="0">
                <a:solidFill>
                  <a:srgbClr val="333333"/>
                </a:solidFill>
                <a:latin typeface="Noto Serif Display Semi-Bold Italics" panose="020B0604020202020204"/>
                <a:ea typeface="Noto Serif Display Semi-Bold Italics" panose="020B0604020202020204"/>
                <a:cs typeface="Noto Serif Display Semi-Bold Italics" panose="020B0604020202020204"/>
                <a:sym typeface="Public Sans Bold"/>
              </a:rPr>
              <a:t>Project Roadmap</a:t>
            </a:r>
            <a:endParaRPr lang="en-US" sz="4400" b="1" dirty="0">
              <a:solidFill>
                <a:srgbClr val="333333"/>
              </a:solidFill>
              <a:latin typeface="Noto Serif Display Semi-Bold Italics" panose="020B0604020202020204"/>
              <a:ea typeface="Noto Serif Display Semi-Bold Italics" panose="020B0604020202020204"/>
              <a:cs typeface="Noto Serif Display Semi-Bold Italics" panose="020B0604020202020204"/>
              <a:sym typeface="Public Sans Bold"/>
            </a:endParaRPr>
          </a:p>
        </p:txBody>
      </p:sp>
      <p:sp>
        <p:nvSpPr>
          <p:cNvPr id="15" name="TextBox 15"/>
          <p:cNvSpPr txBox="1"/>
          <p:nvPr/>
        </p:nvSpPr>
        <p:spPr>
          <a:xfrm>
            <a:off x="12571694" y="805410"/>
            <a:ext cx="5036818" cy="431800"/>
          </a:xfrm>
          <a:prstGeom prst="rect">
            <a:avLst/>
          </a:prstGeom>
        </p:spPr>
        <p:txBody>
          <a:bodyPr lIns="0" tIns="0" rIns="0" bIns="0" rtlCol="0" anchor="t">
            <a:spAutoFit/>
          </a:bodyPr>
          <a:lstStyle/>
          <a:p>
            <a:pPr algn="r">
              <a:lnSpc>
                <a:spcPts val="3499"/>
              </a:lnSpc>
            </a:pPr>
            <a:r>
              <a:rPr lang="en-US" sz="2499" b="1" dirty="0">
                <a:solidFill>
                  <a:srgbClr val="333333"/>
                </a:solidFill>
                <a:latin typeface="Public Sans Bold"/>
                <a:ea typeface="Public Sans Bold"/>
                <a:cs typeface="Public Sans Bold"/>
                <a:sym typeface="Public Sans Bold"/>
              </a:rPr>
              <a:t>Company Presentation</a:t>
            </a:r>
          </a:p>
        </p:txBody>
      </p:sp>
      <p:sp>
        <p:nvSpPr>
          <p:cNvPr id="17" name="TextBox 17"/>
          <p:cNvSpPr txBox="1"/>
          <p:nvPr/>
        </p:nvSpPr>
        <p:spPr>
          <a:xfrm>
            <a:off x="1509893" y="5347248"/>
            <a:ext cx="3142718" cy="615553"/>
          </a:xfrm>
          <a:prstGeom prst="rect">
            <a:avLst/>
          </a:prstGeom>
        </p:spPr>
        <p:txBody>
          <a:bodyPr lIns="0" tIns="0" rIns="0" bIns="0" rtlCol="0" anchor="t">
            <a:spAutoFit/>
          </a:bodyPr>
          <a:lstStyle/>
          <a:p>
            <a:pPr algn="ctr"/>
            <a:r>
              <a:rPr lang="en-GB" sz="2000" b="1" dirty="0">
                <a:latin typeface="Public Sans Bold" panose="020B0604020202020204" charset="0"/>
                <a:ea typeface="Noto Serif Display Semi-Bold Italics" panose="020B0604020202020204"/>
                <a:cs typeface="Noto Serif Display Semi-Bold Italics" panose="020B0604020202020204"/>
              </a:rPr>
              <a:t>Preparation and legal formalities</a:t>
            </a:r>
            <a:endParaRPr lang="ru-RU" sz="2000" dirty="0">
              <a:latin typeface="Noto Serif Display Semi-Bold Italics" panose="020B0604020202020204"/>
              <a:ea typeface="Noto Serif Display Semi-Bold Italics" panose="020B0604020202020204"/>
              <a:cs typeface="Noto Serif Display Semi-Bold Italics" panose="020B0604020202020204"/>
            </a:endParaRPr>
          </a:p>
        </p:txBody>
      </p:sp>
      <p:sp>
        <p:nvSpPr>
          <p:cNvPr id="18" name="TextBox 18"/>
          <p:cNvSpPr txBox="1"/>
          <p:nvPr/>
        </p:nvSpPr>
        <p:spPr>
          <a:xfrm>
            <a:off x="4494159" y="5299044"/>
            <a:ext cx="3142718" cy="746808"/>
          </a:xfrm>
          <a:prstGeom prst="rect">
            <a:avLst/>
          </a:prstGeom>
        </p:spPr>
        <p:txBody>
          <a:bodyPr lIns="0" tIns="0" rIns="0" bIns="0" rtlCol="0" anchor="t">
            <a:spAutoFit/>
          </a:bodyPr>
          <a:lstStyle/>
          <a:p>
            <a:pPr algn="ctr">
              <a:lnSpc>
                <a:spcPts val="2999"/>
              </a:lnSpc>
            </a:pPr>
            <a:r>
              <a:rPr lang="en-GB" sz="2000" b="1" dirty="0">
                <a:solidFill>
                  <a:srgbClr val="333333"/>
                </a:solidFill>
                <a:latin typeface="Public Sans Bold" panose="020B0604020202020204" charset="0"/>
                <a:ea typeface="Noto Serif Display Semi-Bold Italics" panose="020B0604020202020204"/>
                <a:cs typeface="Noto Serif Display Semi-Bold Italics" panose="020B0604020202020204"/>
                <a:sym typeface="Public Sans Bold"/>
              </a:rPr>
              <a:t>Construction and installation works</a:t>
            </a:r>
            <a:endParaRPr lang="en-US" sz="2000" b="1" dirty="0">
              <a:solidFill>
                <a:srgbClr val="333333"/>
              </a:solidFill>
              <a:latin typeface="Public Sans Bold" panose="020B0604020202020204" charset="0"/>
              <a:ea typeface="Noto Serif Display Semi-Bold Italics" panose="020B0604020202020204"/>
              <a:cs typeface="Noto Serif Display Semi-Bold Italics" panose="020B0604020202020204"/>
              <a:sym typeface="Public Sans Bold"/>
            </a:endParaRPr>
          </a:p>
        </p:txBody>
      </p:sp>
      <p:sp>
        <p:nvSpPr>
          <p:cNvPr id="19" name="TextBox 19"/>
          <p:cNvSpPr txBox="1"/>
          <p:nvPr/>
        </p:nvSpPr>
        <p:spPr>
          <a:xfrm>
            <a:off x="7778164" y="5321663"/>
            <a:ext cx="2634847" cy="739370"/>
          </a:xfrm>
          <a:prstGeom prst="rect">
            <a:avLst/>
          </a:prstGeom>
        </p:spPr>
        <p:txBody>
          <a:bodyPr lIns="0" tIns="0" rIns="0" bIns="0" rtlCol="0" anchor="t">
            <a:spAutoFit/>
          </a:bodyPr>
          <a:lstStyle/>
          <a:p>
            <a:pPr algn="ctr">
              <a:lnSpc>
                <a:spcPts val="2999"/>
              </a:lnSpc>
            </a:pPr>
            <a:r>
              <a:rPr lang="en-GB" sz="2000" b="1" dirty="0">
                <a:solidFill>
                  <a:srgbClr val="333333"/>
                </a:solidFill>
                <a:latin typeface="Public Sans Bold" panose="020B0604020202020204" charset="0"/>
                <a:ea typeface="Noto Serif Display Semi-Bold Italics" panose="020B0604020202020204"/>
                <a:cs typeface="Noto Serif Display Semi-Bold Italics" panose="020B0604020202020204"/>
                <a:sym typeface="Public Sans Bold"/>
              </a:rPr>
              <a:t>Equipment delivery and installation</a:t>
            </a:r>
            <a:endParaRPr lang="en-US" sz="2000" b="1" dirty="0">
              <a:solidFill>
                <a:srgbClr val="333333"/>
              </a:solidFill>
              <a:latin typeface="Public Sans Bold" panose="020B0604020202020204" charset="0"/>
              <a:ea typeface="Noto Serif Display Semi-Bold Italics" panose="020B0604020202020204"/>
              <a:cs typeface="Noto Serif Display Semi-Bold Italics" panose="020B0604020202020204"/>
              <a:sym typeface="Public Sans Bold"/>
            </a:endParaRPr>
          </a:p>
        </p:txBody>
      </p:sp>
      <p:sp>
        <p:nvSpPr>
          <p:cNvPr id="20" name="TextBox 20"/>
          <p:cNvSpPr txBox="1"/>
          <p:nvPr/>
        </p:nvSpPr>
        <p:spPr>
          <a:xfrm>
            <a:off x="10926220" y="5321663"/>
            <a:ext cx="2592524" cy="739370"/>
          </a:xfrm>
          <a:prstGeom prst="rect">
            <a:avLst/>
          </a:prstGeom>
        </p:spPr>
        <p:txBody>
          <a:bodyPr lIns="0" tIns="0" rIns="0" bIns="0" rtlCol="0" anchor="t">
            <a:spAutoFit/>
          </a:bodyPr>
          <a:lstStyle/>
          <a:p>
            <a:pPr algn="ctr">
              <a:lnSpc>
                <a:spcPts val="2999"/>
              </a:lnSpc>
            </a:pPr>
            <a:r>
              <a:rPr lang="en-GB" sz="2000" b="1" dirty="0">
                <a:solidFill>
                  <a:srgbClr val="333333"/>
                </a:solidFill>
                <a:latin typeface="Public Sans Bold" panose="020B0604020202020204" charset="0"/>
                <a:ea typeface="Noto Serif Display Semi-Bold Italics" panose="020B0604020202020204"/>
                <a:cs typeface="Noto Serif Display Semi-Bold Italics" panose="020B0604020202020204"/>
                <a:sym typeface="Public Sans Bold"/>
              </a:rPr>
              <a:t>Staff recruitment and training</a:t>
            </a:r>
            <a:endParaRPr lang="en-US" sz="2000" b="1" dirty="0">
              <a:solidFill>
                <a:srgbClr val="333333"/>
              </a:solidFill>
              <a:latin typeface="Public Sans Bold" panose="020B0604020202020204" charset="0"/>
              <a:ea typeface="Noto Serif Display Semi-Bold Italics" panose="020B0604020202020204"/>
              <a:cs typeface="Noto Serif Display Semi-Bold Italics" panose="020B0604020202020204"/>
              <a:sym typeface="Public Sans Bold"/>
            </a:endParaRPr>
          </a:p>
        </p:txBody>
      </p:sp>
      <p:sp>
        <p:nvSpPr>
          <p:cNvPr id="21" name="TextBox 21"/>
          <p:cNvSpPr txBox="1"/>
          <p:nvPr/>
        </p:nvSpPr>
        <p:spPr>
          <a:xfrm>
            <a:off x="13793841" y="5321663"/>
            <a:ext cx="2592524" cy="746808"/>
          </a:xfrm>
          <a:prstGeom prst="rect">
            <a:avLst/>
          </a:prstGeom>
        </p:spPr>
        <p:txBody>
          <a:bodyPr lIns="0" tIns="0" rIns="0" bIns="0" rtlCol="0" anchor="t">
            <a:spAutoFit/>
          </a:bodyPr>
          <a:lstStyle/>
          <a:p>
            <a:pPr algn="ctr">
              <a:lnSpc>
                <a:spcPts val="2999"/>
              </a:lnSpc>
            </a:pPr>
            <a:r>
              <a:rPr lang="en-GB" sz="2000" b="1" dirty="0">
                <a:solidFill>
                  <a:srgbClr val="333333"/>
                </a:solidFill>
                <a:latin typeface="Public Sans Bold"/>
                <a:ea typeface="Public Sans Bold"/>
                <a:cs typeface="Public Sans Bold"/>
                <a:sym typeface="Public Sans Bold"/>
              </a:rPr>
              <a:t>Launch and</a:t>
            </a:r>
            <a:endParaRPr lang="uk-UA" sz="2000" b="1" dirty="0">
              <a:solidFill>
                <a:srgbClr val="333333"/>
              </a:solidFill>
              <a:latin typeface="Public Sans Bold"/>
              <a:ea typeface="Public Sans Bold"/>
              <a:cs typeface="Public Sans Bold"/>
              <a:sym typeface="Public Sans Bold"/>
            </a:endParaRPr>
          </a:p>
          <a:p>
            <a:pPr algn="ctr">
              <a:lnSpc>
                <a:spcPts val="2999"/>
              </a:lnSpc>
            </a:pPr>
            <a:r>
              <a:rPr lang="en-GB" sz="2000" b="1" dirty="0">
                <a:solidFill>
                  <a:srgbClr val="333333"/>
                </a:solidFill>
                <a:latin typeface="Public Sans Bold"/>
                <a:ea typeface="Public Sans Bold"/>
                <a:cs typeface="Public Sans Bold"/>
                <a:sym typeface="Public Sans Bold"/>
              </a:rPr>
              <a:t> initial sales</a:t>
            </a:r>
            <a:endParaRPr lang="en-US" sz="2000" b="1" dirty="0">
              <a:solidFill>
                <a:srgbClr val="333333"/>
              </a:solidFill>
              <a:latin typeface="Public Sans Bold"/>
              <a:ea typeface="Public Sans Bold"/>
              <a:cs typeface="Public Sans Bold"/>
              <a:sym typeface="Public Sans Bold"/>
            </a:endParaRPr>
          </a:p>
        </p:txBody>
      </p:sp>
      <p:pic>
        <p:nvPicPr>
          <p:cNvPr id="28" name="Рисунок 27">
            <a:extLst>
              <a:ext uri="{FF2B5EF4-FFF2-40B4-BE49-F238E27FC236}">
                <a16:creationId xmlns:a16="http://schemas.microsoft.com/office/drawing/2014/main" id="{C1117D90-1011-4622-B13C-0B7FD53220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5422" y="3458668"/>
            <a:ext cx="861742" cy="1017434"/>
          </a:xfrm>
          <a:prstGeom prst="rect">
            <a:avLst/>
          </a:prstGeom>
        </p:spPr>
      </p:pic>
      <p:pic>
        <p:nvPicPr>
          <p:cNvPr id="30" name="Рисунок 29">
            <a:extLst>
              <a:ext uri="{FF2B5EF4-FFF2-40B4-BE49-F238E27FC236}">
                <a16:creationId xmlns:a16="http://schemas.microsoft.com/office/drawing/2014/main" id="{329E2B29-CD78-4B2F-933C-01F07DDB60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8650" y="3472339"/>
            <a:ext cx="1513016" cy="1027865"/>
          </a:xfrm>
          <a:prstGeom prst="rect">
            <a:avLst/>
          </a:prstGeom>
        </p:spPr>
      </p:pic>
      <p:pic>
        <p:nvPicPr>
          <p:cNvPr id="32" name="Рисунок 31">
            <a:extLst>
              <a:ext uri="{FF2B5EF4-FFF2-40B4-BE49-F238E27FC236}">
                <a16:creationId xmlns:a16="http://schemas.microsoft.com/office/drawing/2014/main" id="{ABE48F4C-C171-455F-8D7F-A8C469C6AE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52638" y="3477553"/>
            <a:ext cx="1485900" cy="1017436"/>
          </a:xfrm>
          <a:prstGeom prst="rect">
            <a:avLst/>
          </a:prstGeom>
        </p:spPr>
      </p:pic>
      <p:pic>
        <p:nvPicPr>
          <p:cNvPr id="34" name="Рисунок 33">
            <a:extLst>
              <a:ext uri="{FF2B5EF4-FFF2-40B4-BE49-F238E27FC236}">
                <a16:creationId xmlns:a16="http://schemas.microsoft.com/office/drawing/2014/main" id="{784AD602-DA0A-44A6-9577-8D1CB71F4CD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91501" y="3472339"/>
            <a:ext cx="1316657" cy="1027865"/>
          </a:xfrm>
          <a:prstGeom prst="rect">
            <a:avLst/>
          </a:prstGeom>
        </p:spPr>
      </p:pic>
      <p:pic>
        <p:nvPicPr>
          <p:cNvPr id="36" name="Рисунок 35">
            <a:extLst>
              <a:ext uri="{FF2B5EF4-FFF2-40B4-BE49-F238E27FC236}">
                <a16:creationId xmlns:a16="http://schemas.microsoft.com/office/drawing/2014/main" id="{F5DF32AB-9C25-4DF3-BB33-407D11B6147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303454" y="3472339"/>
            <a:ext cx="1531793" cy="1134021"/>
          </a:xfrm>
          <a:prstGeom prst="rect">
            <a:avLst/>
          </a:prstGeom>
        </p:spPr>
      </p:pic>
      <p:sp>
        <p:nvSpPr>
          <p:cNvPr id="37" name="AutoShape 12">
            <a:extLst>
              <a:ext uri="{FF2B5EF4-FFF2-40B4-BE49-F238E27FC236}">
                <a16:creationId xmlns:a16="http://schemas.microsoft.com/office/drawing/2014/main" id="{07A9EA6E-B395-4BE1-B919-FC722AA7A9C8}"/>
              </a:ext>
            </a:extLst>
          </p:cNvPr>
          <p:cNvSpPr/>
          <p:nvPr/>
        </p:nvSpPr>
        <p:spPr>
          <a:xfrm flipH="1" flipV="1">
            <a:off x="3048000" y="4500204"/>
            <a:ext cx="0" cy="601655"/>
          </a:xfrm>
          <a:prstGeom prst="line">
            <a:avLst/>
          </a:prstGeom>
          <a:ln w="47625" cap="flat">
            <a:solidFill>
              <a:srgbClr val="333333"/>
            </a:solidFill>
            <a:prstDash val="solid"/>
            <a:headEnd type="none" w="sm" len="sm"/>
            <a:tailEnd type="none" w="sm" len="sm"/>
          </a:ln>
        </p:spPr>
      </p:sp>
      <p:pic>
        <p:nvPicPr>
          <p:cNvPr id="38" name="Рисунок 37">
            <a:extLst>
              <a:ext uri="{FF2B5EF4-FFF2-40B4-BE49-F238E27FC236}">
                <a16:creationId xmlns:a16="http://schemas.microsoft.com/office/drawing/2014/main" id="{DD6FE12D-0CC0-4244-BFF3-709D118D7B87}"/>
              </a:ext>
            </a:extLst>
          </p:cNvPr>
          <p:cNvPicPr>
            <a:picLocks noChangeAspect="1"/>
          </p:cNvPicPr>
          <p:nvPr/>
        </p:nvPicPr>
        <p:blipFill>
          <a:blip r:embed="rId9"/>
          <a:stretch>
            <a:fillRect/>
          </a:stretch>
        </p:blipFill>
        <p:spPr>
          <a:xfrm>
            <a:off x="5976386" y="4528105"/>
            <a:ext cx="48772" cy="627942"/>
          </a:xfrm>
          <a:prstGeom prst="rect">
            <a:avLst/>
          </a:prstGeom>
        </p:spPr>
      </p:pic>
      <p:pic>
        <p:nvPicPr>
          <p:cNvPr id="39" name="Рисунок 38">
            <a:extLst>
              <a:ext uri="{FF2B5EF4-FFF2-40B4-BE49-F238E27FC236}">
                <a16:creationId xmlns:a16="http://schemas.microsoft.com/office/drawing/2014/main" id="{CD8F52CE-2C4A-4EFD-B130-A0F307A1E3FB}"/>
              </a:ext>
            </a:extLst>
          </p:cNvPr>
          <p:cNvPicPr>
            <a:picLocks noChangeAspect="1"/>
          </p:cNvPicPr>
          <p:nvPr/>
        </p:nvPicPr>
        <p:blipFill>
          <a:blip r:embed="rId9"/>
          <a:stretch>
            <a:fillRect/>
          </a:stretch>
        </p:blipFill>
        <p:spPr>
          <a:xfrm>
            <a:off x="9144000" y="4554996"/>
            <a:ext cx="48772" cy="627942"/>
          </a:xfrm>
          <a:prstGeom prst="rect">
            <a:avLst/>
          </a:prstGeom>
        </p:spPr>
      </p:pic>
      <p:pic>
        <p:nvPicPr>
          <p:cNvPr id="40" name="Рисунок 39">
            <a:extLst>
              <a:ext uri="{FF2B5EF4-FFF2-40B4-BE49-F238E27FC236}">
                <a16:creationId xmlns:a16="http://schemas.microsoft.com/office/drawing/2014/main" id="{2AE869AB-26BA-4782-B0CD-E0F97E3DAE69}"/>
              </a:ext>
            </a:extLst>
          </p:cNvPr>
          <p:cNvPicPr>
            <a:picLocks noChangeAspect="1"/>
          </p:cNvPicPr>
          <p:nvPr/>
        </p:nvPicPr>
        <p:blipFill>
          <a:blip r:embed="rId9"/>
          <a:stretch>
            <a:fillRect/>
          </a:stretch>
        </p:blipFill>
        <p:spPr>
          <a:xfrm>
            <a:off x="12064127" y="4532696"/>
            <a:ext cx="48772" cy="627942"/>
          </a:xfrm>
          <a:prstGeom prst="rect">
            <a:avLst/>
          </a:prstGeom>
        </p:spPr>
      </p:pic>
      <p:grpSp>
        <p:nvGrpSpPr>
          <p:cNvPr id="41" name="Group 2">
            <a:extLst>
              <a:ext uri="{FF2B5EF4-FFF2-40B4-BE49-F238E27FC236}">
                <a16:creationId xmlns:a16="http://schemas.microsoft.com/office/drawing/2014/main" id="{789EB175-3554-42DD-A811-AA64875BBCAF}"/>
              </a:ext>
            </a:extLst>
          </p:cNvPr>
          <p:cNvGrpSpPr/>
          <p:nvPr/>
        </p:nvGrpSpPr>
        <p:grpSpPr>
          <a:xfrm>
            <a:off x="1787425" y="6125421"/>
            <a:ext cx="2537737" cy="2734175"/>
            <a:chOff x="0" y="0"/>
            <a:chExt cx="2909794" cy="3811157"/>
          </a:xfrm>
        </p:grpSpPr>
        <p:sp>
          <p:nvSpPr>
            <p:cNvPr id="42" name="Freeform 3">
              <a:extLst>
                <a:ext uri="{FF2B5EF4-FFF2-40B4-BE49-F238E27FC236}">
                  <a16:creationId xmlns:a16="http://schemas.microsoft.com/office/drawing/2014/main" id="{7602426D-7ED7-4295-ADFD-9213256E3874}"/>
                </a:ext>
              </a:extLst>
            </p:cNvPr>
            <p:cNvSpPr/>
            <p:nvPr/>
          </p:nvSpPr>
          <p:spPr>
            <a:xfrm>
              <a:off x="0" y="0"/>
              <a:ext cx="2909794" cy="3811157"/>
            </a:xfrm>
            <a:custGeom>
              <a:avLst/>
              <a:gdLst/>
              <a:ahLst/>
              <a:cxnLst/>
              <a:rect l="l" t="t" r="r" b="b"/>
              <a:pathLst>
                <a:path w="2909794" h="3811157">
                  <a:moveTo>
                    <a:pt x="2785334" y="59690"/>
                  </a:moveTo>
                  <a:cubicBezTo>
                    <a:pt x="2820894" y="59690"/>
                    <a:pt x="2850104" y="88900"/>
                    <a:pt x="2850104" y="124460"/>
                  </a:cubicBezTo>
                  <a:lnTo>
                    <a:pt x="2850104" y="3686697"/>
                  </a:lnTo>
                  <a:cubicBezTo>
                    <a:pt x="2850104" y="3722257"/>
                    <a:pt x="2820894" y="3751467"/>
                    <a:pt x="2785334" y="3751467"/>
                  </a:cubicBezTo>
                  <a:lnTo>
                    <a:pt x="124460" y="3751467"/>
                  </a:lnTo>
                  <a:cubicBezTo>
                    <a:pt x="88900" y="3751467"/>
                    <a:pt x="59690" y="3722257"/>
                    <a:pt x="59690" y="3686697"/>
                  </a:cubicBezTo>
                  <a:lnTo>
                    <a:pt x="59690" y="124460"/>
                  </a:lnTo>
                  <a:cubicBezTo>
                    <a:pt x="59690" y="88900"/>
                    <a:pt x="88900" y="59690"/>
                    <a:pt x="124460" y="59690"/>
                  </a:cubicBezTo>
                  <a:lnTo>
                    <a:pt x="2785334" y="59690"/>
                  </a:lnTo>
                  <a:moveTo>
                    <a:pt x="2785334" y="0"/>
                  </a:moveTo>
                  <a:lnTo>
                    <a:pt x="124460" y="0"/>
                  </a:lnTo>
                  <a:cubicBezTo>
                    <a:pt x="55880" y="0"/>
                    <a:pt x="0" y="55880"/>
                    <a:pt x="0" y="124460"/>
                  </a:cubicBezTo>
                  <a:lnTo>
                    <a:pt x="0" y="3686697"/>
                  </a:lnTo>
                  <a:cubicBezTo>
                    <a:pt x="0" y="3755277"/>
                    <a:pt x="55880" y="3811157"/>
                    <a:pt x="124460" y="3811157"/>
                  </a:cubicBezTo>
                  <a:lnTo>
                    <a:pt x="2785334" y="3811157"/>
                  </a:lnTo>
                  <a:cubicBezTo>
                    <a:pt x="2853914" y="3811157"/>
                    <a:pt x="2909794" y="3755277"/>
                    <a:pt x="2909794" y="3686697"/>
                  </a:cubicBezTo>
                  <a:lnTo>
                    <a:pt x="2909794" y="124460"/>
                  </a:lnTo>
                  <a:cubicBezTo>
                    <a:pt x="2909794" y="55880"/>
                    <a:pt x="2853914" y="0"/>
                    <a:pt x="2785334" y="0"/>
                  </a:cubicBezTo>
                  <a:close/>
                </a:path>
              </a:pathLst>
            </a:custGeom>
            <a:solidFill>
              <a:srgbClr val="333333"/>
            </a:solidFill>
          </p:spPr>
        </p:sp>
      </p:grpSp>
      <p:sp>
        <p:nvSpPr>
          <p:cNvPr id="43" name="TextBox 42">
            <a:extLst>
              <a:ext uri="{FF2B5EF4-FFF2-40B4-BE49-F238E27FC236}">
                <a16:creationId xmlns:a16="http://schemas.microsoft.com/office/drawing/2014/main" id="{4BB651C4-DDD6-4729-8F32-E8536A95C2F7}"/>
              </a:ext>
            </a:extLst>
          </p:cNvPr>
          <p:cNvSpPr txBox="1"/>
          <p:nvPr/>
        </p:nvSpPr>
        <p:spPr>
          <a:xfrm>
            <a:off x="1881972" y="6208190"/>
            <a:ext cx="2249659" cy="2308324"/>
          </a:xfrm>
          <a:prstGeom prst="rect">
            <a:avLst/>
          </a:prstGeom>
          <a:noFill/>
        </p:spPr>
        <p:txBody>
          <a:bodyPr wrap="square" rtlCol="0">
            <a:spAutoFit/>
          </a:bodyPr>
          <a:lstStyle/>
          <a:p>
            <a:r>
              <a:rPr lang="ru-RU" dirty="0"/>
              <a:t>● </a:t>
            </a:r>
            <a:r>
              <a:rPr lang="en-US" dirty="0"/>
              <a:t>Preparation of the production site or facility</a:t>
            </a:r>
            <a:endParaRPr lang="uk-UA" dirty="0"/>
          </a:p>
          <a:p>
            <a:endParaRPr lang="ru-RU" dirty="0"/>
          </a:p>
          <a:p>
            <a:r>
              <a:rPr lang="ru-RU" dirty="0"/>
              <a:t>●</a:t>
            </a:r>
            <a:r>
              <a:rPr lang="en-US" dirty="0"/>
              <a:t>Legal formalities for the purchase of equipment, land, or assets</a:t>
            </a:r>
            <a:endParaRPr lang="uk-UA" dirty="0"/>
          </a:p>
        </p:txBody>
      </p:sp>
      <p:grpSp>
        <p:nvGrpSpPr>
          <p:cNvPr id="44" name="Group 2">
            <a:extLst>
              <a:ext uri="{FF2B5EF4-FFF2-40B4-BE49-F238E27FC236}">
                <a16:creationId xmlns:a16="http://schemas.microsoft.com/office/drawing/2014/main" id="{4B93A000-1EDB-4CA7-901E-5CAC1BAFB9CB}"/>
              </a:ext>
            </a:extLst>
          </p:cNvPr>
          <p:cNvGrpSpPr/>
          <p:nvPr/>
        </p:nvGrpSpPr>
        <p:grpSpPr>
          <a:xfrm>
            <a:off x="4796649" y="6125421"/>
            <a:ext cx="2584535" cy="2734176"/>
            <a:chOff x="0" y="0"/>
            <a:chExt cx="2909794" cy="3811157"/>
          </a:xfrm>
        </p:grpSpPr>
        <p:sp>
          <p:nvSpPr>
            <p:cNvPr id="45" name="Freeform 3">
              <a:extLst>
                <a:ext uri="{FF2B5EF4-FFF2-40B4-BE49-F238E27FC236}">
                  <a16:creationId xmlns:a16="http://schemas.microsoft.com/office/drawing/2014/main" id="{7887C30E-466C-40DC-9D30-FAB862D15D1D}"/>
                </a:ext>
              </a:extLst>
            </p:cNvPr>
            <p:cNvSpPr/>
            <p:nvPr/>
          </p:nvSpPr>
          <p:spPr>
            <a:xfrm>
              <a:off x="0" y="0"/>
              <a:ext cx="2909794" cy="3811157"/>
            </a:xfrm>
            <a:custGeom>
              <a:avLst/>
              <a:gdLst/>
              <a:ahLst/>
              <a:cxnLst/>
              <a:rect l="l" t="t" r="r" b="b"/>
              <a:pathLst>
                <a:path w="2909794" h="3811157">
                  <a:moveTo>
                    <a:pt x="2785334" y="59690"/>
                  </a:moveTo>
                  <a:cubicBezTo>
                    <a:pt x="2820894" y="59690"/>
                    <a:pt x="2850104" y="88900"/>
                    <a:pt x="2850104" y="124460"/>
                  </a:cubicBezTo>
                  <a:lnTo>
                    <a:pt x="2850104" y="3686697"/>
                  </a:lnTo>
                  <a:cubicBezTo>
                    <a:pt x="2850104" y="3722257"/>
                    <a:pt x="2820894" y="3751467"/>
                    <a:pt x="2785334" y="3751467"/>
                  </a:cubicBezTo>
                  <a:lnTo>
                    <a:pt x="124460" y="3751467"/>
                  </a:lnTo>
                  <a:cubicBezTo>
                    <a:pt x="88900" y="3751467"/>
                    <a:pt x="59690" y="3722257"/>
                    <a:pt x="59690" y="3686697"/>
                  </a:cubicBezTo>
                  <a:lnTo>
                    <a:pt x="59690" y="124460"/>
                  </a:lnTo>
                  <a:cubicBezTo>
                    <a:pt x="59690" y="88900"/>
                    <a:pt x="88900" y="59690"/>
                    <a:pt x="124460" y="59690"/>
                  </a:cubicBezTo>
                  <a:lnTo>
                    <a:pt x="2785334" y="59690"/>
                  </a:lnTo>
                  <a:moveTo>
                    <a:pt x="2785334" y="0"/>
                  </a:moveTo>
                  <a:lnTo>
                    <a:pt x="124460" y="0"/>
                  </a:lnTo>
                  <a:cubicBezTo>
                    <a:pt x="55880" y="0"/>
                    <a:pt x="0" y="55880"/>
                    <a:pt x="0" y="124460"/>
                  </a:cubicBezTo>
                  <a:lnTo>
                    <a:pt x="0" y="3686697"/>
                  </a:lnTo>
                  <a:cubicBezTo>
                    <a:pt x="0" y="3755277"/>
                    <a:pt x="55880" y="3811157"/>
                    <a:pt x="124460" y="3811157"/>
                  </a:cubicBezTo>
                  <a:lnTo>
                    <a:pt x="2785334" y="3811157"/>
                  </a:lnTo>
                  <a:cubicBezTo>
                    <a:pt x="2853914" y="3811157"/>
                    <a:pt x="2909794" y="3755277"/>
                    <a:pt x="2909794" y="3686697"/>
                  </a:cubicBezTo>
                  <a:lnTo>
                    <a:pt x="2909794" y="124460"/>
                  </a:lnTo>
                  <a:cubicBezTo>
                    <a:pt x="2909794" y="55880"/>
                    <a:pt x="2853914" y="0"/>
                    <a:pt x="2785334" y="0"/>
                  </a:cubicBezTo>
                  <a:close/>
                </a:path>
              </a:pathLst>
            </a:custGeom>
            <a:solidFill>
              <a:srgbClr val="333333"/>
            </a:solidFill>
          </p:spPr>
        </p:sp>
      </p:grpSp>
      <p:grpSp>
        <p:nvGrpSpPr>
          <p:cNvPr id="46" name="Group 2">
            <a:extLst>
              <a:ext uri="{FF2B5EF4-FFF2-40B4-BE49-F238E27FC236}">
                <a16:creationId xmlns:a16="http://schemas.microsoft.com/office/drawing/2014/main" id="{173AC82A-D455-49BB-B280-109FB5C18807}"/>
              </a:ext>
            </a:extLst>
          </p:cNvPr>
          <p:cNvGrpSpPr/>
          <p:nvPr/>
        </p:nvGrpSpPr>
        <p:grpSpPr>
          <a:xfrm>
            <a:off x="7893632" y="6125420"/>
            <a:ext cx="2648705" cy="2734175"/>
            <a:chOff x="0" y="0"/>
            <a:chExt cx="2909794" cy="3811157"/>
          </a:xfrm>
        </p:grpSpPr>
        <p:sp>
          <p:nvSpPr>
            <p:cNvPr id="47" name="Freeform 3">
              <a:extLst>
                <a:ext uri="{FF2B5EF4-FFF2-40B4-BE49-F238E27FC236}">
                  <a16:creationId xmlns:a16="http://schemas.microsoft.com/office/drawing/2014/main" id="{FF9D2591-9E8D-4CA3-B7A7-D3251F9A8A17}"/>
                </a:ext>
              </a:extLst>
            </p:cNvPr>
            <p:cNvSpPr/>
            <p:nvPr/>
          </p:nvSpPr>
          <p:spPr>
            <a:xfrm>
              <a:off x="0" y="0"/>
              <a:ext cx="2909794" cy="3811157"/>
            </a:xfrm>
            <a:custGeom>
              <a:avLst/>
              <a:gdLst/>
              <a:ahLst/>
              <a:cxnLst/>
              <a:rect l="l" t="t" r="r" b="b"/>
              <a:pathLst>
                <a:path w="2909794" h="3811157">
                  <a:moveTo>
                    <a:pt x="2785334" y="59690"/>
                  </a:moveTo>
                  <a:cubicBezTo>
                    <a:pt x="2820894" y="59690"/>
                    <a:pt x="2850104" y="88900"/>
                    <a:pt x="2850104" y="124460"/>
                  </a:cubicBezTo>
                  <a:lnTo>
                    <a:pt x="2850104" y="3686697"/>
                  </a:lnTo>
                  <a:cubicBezTo>
                    <a:pt x="2850104" y="3722257"/>
                    <a:pt x="2820894" y="3751467"/>
                    <a:pt x="2785334" y="3751467"/>
                  </a:cubicBezTo>
                  <a:lnTo>
                    <a:pt x="124460" y="3751467"/>
                  </a:lnTo>
                  <a:cubicBezTo>
                    <a:pt x="88900" y="3751467"/>
                    <a:pt x="59690" y="3722257"/>
                    <a:pt x="59690" y="3686697"/>
                  </a:cubicBezTo>
                  <a:lnTo>
                    <a:pt x="59690" y="124460"/>
                  </a:lnTo>
                  <a:cubicBezTo>
                    <a:pt x="59690" y="88900"/>
                    <a:pt x="88900" y="59690"/>
                    <a:pt x="124460" y="59690"/>
                  </a:cubicBezTo>
                  <a:lnTo>
                    <a:pt x="2785334" y="59690"/>
                  </a:lnTo>
                  <a:moveTo>
                    <a:pt x="2785334" y="0"/>
                  </a:moveTo>
                  <a:lnTo>
                    <a:pt x="124460" y="0"/>
                  </a:lnTo>
                  <a:cubicBezTo>
                    <a:pt x="55880" y="0"/>
                    <a:pt x="0" y="55880"/>
                    <a:pt x="0" y="124460"/>
                  </a:cubicBezTo>
                  <a:lnTo>
                    <a:pt x="0" y="3686697"/>
                  </a:lnTo>
                  <a:cubicBezTo>
                    <a:pt x="0" y="3755277"/>
                    <a:pt x="55880" y="3811157"/>
                    <a:pt x="124460" y="3811157"/>
                  </a:cubicBezTo>
                  <a:lnTo>
                    <a:pt x="2785334" y="3811157"/>
                  </a:lnTo>
                  <a:cubicBezTo>
                    <a:pt x="2853914" y="3811157"/>
                    <a:pt x="2909794" y="3755277"/>
                    <a:pt x="2909794" y="3686697"/>
                  </a:cubicBezTo>
                  <a:lnTo>
                    <a:pt x="2909794" y="124460"/>
                  </a:lnTo>
                  <a:cubicBezTo>
                    <a:pt x="2909794" y="55880"/>
                    <a:pt x="2853914" y="0"/>
                    <a:pt x="2785334" y="0"/>
                  </a:cubicBezTo>
                  <a:close/>
                </a:path>
              </a:pathLst>
            </a:custGeom>
            <a:solidFill>
              <a:srgbClr val="333333"/>
            </a:solidFill>
          </p:spPr>
        </p:sp>
      </p:grpSp>
      <p:grpSp>
        <p:nvGrpSpPr>
          <p:cNvPr id="48" name="Group 2">
            <a:extLst>
              <a:ext uri="{FF2B5EF4-FFF2-40B4-BE49-F238E27FC236}">
                <a16:creationId xmlns:a16="http://schemas.microsoft.com/office/drawing/2014/main" id="{87829D20-6F50-42BD-99F8-8843B6E3F3B7}"/>
              </a:ext>
            </a:extLst>
          </p:cNvPr>
          <p:cNvGrpSpPr/>
          <p:nvPr/>
        </p:nvGrpSpPr>
        <p:grpSpPr>
          <a:xfrm>
            <a:off x="10990615" y="6108454"/>
            <a:ext cx="2592524" cy="2734175"/>
            <a:chOff x="0" y="0"/>
            <a:chExt cx="2909794" cy="3811157"/>
          </a:xfrm>
        </p:grpSpPr>
        <p:sp>
          <p:nvSpPr>
            <p:cNvPr id="49" name="Freeform 3">
              <a:extLst>
                <a:ext uri="{FF2B5EF4-FFF2-40B4-BE49-F238E27FC236}">
                  <a16:creationId xmlns:a16="http://schemas.microsoft.com/office/drawing/2014/main" id="{56F09C49-9CF0-4F37-95C3-888E4ABAE2A1}"/>
                </a:ext>
              </a:extLst>
            </p:cNvPr>
            <p:cNvSpPr/>
            <p:nvPr/>
          </p:nvSpPr>
          <p:spPr>
            <a:xfrm>
              <a:off x="0" y="0"/>
              <a:ext cx="2909794" cy="3811157"/>
            </a:xfrm>
            <a:custGeom>
              <a:avLst/>
              <a:gdLst/>
              <a:ahLst/>
              <a:cxnLst/>
              <a:rect l="l" t="t" r="r" b="b"/>
              <a:pathLst>
                <a:path w="2909794" h="3811157">
                  <a:moveTo>
                    <a:pt x="2785334" y="59690"/>
                  </a:moveTo>
                  <a:cubicBezTo>
                    <a:pt x="2820894" y="59690"/>
                    <a:pt x="2850104" y="88900"/>
                    <a:pt x="2850104" y="124460"/>
                  </a:cubicBezTo>
                  <a:lnTo>
                    <a:pt x="2850104" y="3686697"/>
                  </a:lnTo>
                  <a:cubicBezTo>
                    <a:pt x="2850104" y="3722257"/>
                    <a:pt x="2820894" y="3751467"/>
                    <a:pt x="2785334" y="3751467"/>
                  </a:cubicBezTo>
                  <a:lnTo>
                    <a:pt x="124460" y="3751467"/>
                  </a:lnTo>
                  <a:cubicBezTo>
                    <a:pt x="88900" y="3751467"/>
                    <a:pt x="59690" y="3722257"/>
                    <a:pt x="59690" y="3686697"/>
                  </a:cubicBezTo>
                  <a:lnTo>
                    <a:pt x="59690" y="124460"/>
                  </a:lnTo>
                  <a:cubicBezTo>
                    <a:pt x="59690" y="88900"/>
                    <a:pt x="88900" y="59690"/>
                    <a:pt x="124460" y="59690"/>
                  </a:cubicBezTo>
                  <a:lnTo>
                    <a:pt x="2785334" y="59690"/>
                  </a:lnTo>
                  <a:moveTo>
                    <a:pt x="2785334" y="0"/>
                  </a:moveTo>
                  <a:lnTo>
                    <a:pt x="124460" y="0"/>
                  </a:lnTo>
                  <a:cubicBezTo>
                    <a:pt x="55880" y="0"/>
                    <a:pt x="0" y="55880"/>
                    <a:pt x="0" y="124460"/>
                  </a:cubicBezTo>
                  <a:lnTo>
                    <a:pt x="0" y="3686697"/>
                  </a:lnTo>
                  <a:cubicBezTo>
                    <a:pt x="0" y="3755277"/>
                    <a:pt x="55880" y="3811157"/>
                    <a:pt x="124460" y="3811157"/>
                  </a:cubicBezTo>
                  <a:lnTo>
                    <a:pt x="2785334" y="3811157"/>
                  </a:lnTo>
                  <a:cubicBezTo>
                    <a:pt x="2853914" y="3811157"/>
                    <a:pt x="2909794" y="3755277"/>
                    <a:pt x="2909794" y="3686697"/>
                  </a:cubicBezTo>
                  <a:lnTo>
                    <a:pt x="2909794" y="124460"/>
                  </a:lnTo>
                  <a:cubicBezTo>
                    <a:pt x="2909794" y="55880"/>
                    <a:pt x="2853914" y="0"/>
                    <a:pt x="2785334" y="0"/>
                  </a:cubicBezTo>
                  <a:close/>
                </a:path>
              </a:pathLst>
            </a:custGeom>
            <a:solidFill>
              <a:srgbClr val="333333"/>
            </a:solidFill>
          </p:spPr>
        </p:sp>
      </p:grpSp>
      <p:grpSp>
        <p:nvGrpSpPr>
          <p:cNvPr id="50" name="Group 2">
            <a:extLst>
              <a:ext uri="{FF2B5EF4-FFF2-40B4-BE49-F238E27FC236}">
                <a16:creationId xmlns:a16="http://schemas.microsoft.com/office/drawing/2014/main" id="{63912FA4-FF30-444B-9326-F74C4AE6CA95}"/>
              </a:ext>
            </a:extLst>
          </p:cNvPr>
          <p:cNvGrpSpPr/>
          <p:nvPr/>
        </p:nvGrpSpPr>
        <p:grpSpPr>
          <a:xfrm>
            <a:off x="14031417" y="6108454"/>
            <a:ext cx="2584535" cy="2685059"/>
            <a:chOff x="0" y="0"/>
            <a:chExt cx="2909794" cy="3811157"/>
          </a:xfrm>
        </p:grpSpPr>
        <p:sp>
          <p:nvSpPr>
            <p:cNvPr id="51" name="Freeform 3">
              <a:extLst>
                <a:ext uri="{FF2B5EF4-FFF2-40B4-BE49-F238E27FC236}">
                  <a16:creationId xmlns:a16="http://schemas.microsoft.com/office/drawing/2014/main" id="{D0F3B7BA-1A5D-4890-9B39-2EE73002BC63}"/>
                </a:ext>
              </a:extLst>
            </p:cNvPr>
            <p:cNvSpPr/>
            <p:nvPr/>
          </p:nvSpPr>
          <p:spPr>
            <a:xfrm>
              <a:off x="0" y="0"/>
              <a:ext cx="2909794" cy="3811157"/>
            </a:xfrm>
            <a:custGeom>
              <a:avLst/>
              <a:gdLst/>
              <a:ahLst/>
              <a:cxnLst/>
              <a:rect l="l" t="t" r="r" b="b"/>
              <a:pathLst>
                <a:path w="2909794" h="3811157">
                  <a:moveTo>
                    <a:pt x="2785334" y="59690"/>
                  </a:moveTo>
                  <a:cubicBezTo>
                    <a:pt x="2820894" y="59690"/>
                    <a:pt x="2850104" y="88900"/>
                    <a:pt x="2850104" y="124460"/>
                  </a:cubicBezTo>
                  <a:lnTo>
                    <a:pt x="2850104" y="3686697"/>
                  </a:lnTo>
                  <a:cubicBezTo>
                    <a:pt x="2850104" y="3722257"/>
                    <a:pt x="2820894" y="3751467"/>
                    <a:pt x="2785334" y="3751467"/>
                  </a:cubicBezTo>
                  <a:lnTo>
                    <a:pt x="124460" y="3751467"/>
                  </a:lnTo>
                  <a:cubicBezTo>
                    <a:pt x="88900" y="3751467"/>
                    <a:pt x="59690" y="3722257"/>
                    <a:pt x="59690" y="3686697"/>
                  </a:cubicBezTo>
                  <a:lnTo>
                    <a:pt x="59690" y="124460"/>
                  </a:lnTo>
                  <a:cubicBezTo>
                    <a:pt x="59690" y="88900"/>
                    <a:pt x="88900" y="59690"/>
                    <a:pt x="124460" y="59690"/>
                  </a:cubicBezTo>
                  <a:lnTo>
                    <a:pt x="2785334" y="59690"/>
                  </a:lnTo>
                  <a:moveTo>
                    <a:pt x="2785334" y="0"/>
                  </a:moveTo>
                  <a:lnTo>
                    <a:pt x="124460" y="0"/>
                  </a:lnTo>
                  <a:cubicBezTo>
                    <a:pt x="55880" y="0"/>
                    <a:pt x="0" y="55880"/>
                    <a:pt x="0" y="124460"/>
                  </a:cubicBezTo>
                  <a:lnTo>
                    <a:pt x="0" y="3686697"/>
                  </a:lnTo>
                  <a:cubicBezTo>
                    <a:pt x="0" y="3755277"/>
                    <a:pt x="55880" y="3811157"/>
                    <a:pt x="124460" y="3811157"/>
                  </a:cubicBezTo>
                  <a:lnTo>
                    <a:pt x="2785334" y="3811157"/>
                  </a:lnTo>
                  <a:cubicBezTo>
                    <a:pt x="2853914" y="3811157"/>
                    <a:pt x="2909794" y="3755277"/>
                    <a:pt x="2909794" y="3686697"/>
                  </a:cubicBezTo>
                  <a:lnTo>
                    <a:pt x="2909794" y="124460"/>
                  </a:lnTo>
                  <a:cubicBezTo>
                    <a:pt x="2909794" y="55880"/>
                    <a:pt x="2853914" y="0"/>
                    <a:pt x="2785334" y="0"/>
                  </a:cubicBezTo>
                  <a:close/>
                </a:path>
              </a:pathLst>
            </a:custGeom>
            <a:solidFill>
              <a:srgbClr val="333333"/>
            </a:solidFill>
          </p:spPr>
        </p:sp>
      </p:grpSp>
      <p:sp>
        <p:nvSpPr>
          <p:cNvPr id="52" name="TextBox 51">
            <a:extLst>
              <a:ext uri="{FF2B5EF4-FFF2-40B4-BE49-F238E27FC236}">
                <a16:creationId xmlns:a16="http://schemas.microsoft.com/office/drawing/2014/main" id="{39182DA4-3B16-4315-BB7B-1B598E6D2505}"/>
              </a:ext>
            </a:extLst>
          </p:cNvPr>
          <p:cNvSpPr txBox="1"/>
          <p:nvPr/>
        </p:nvSpPr>
        <p:spPr>
          <a:xfrm>
            <a:off x="4817762" y="6391988"/>
            <a:ext cx="2563421" cy="1477328"/>
          </a:xfrm>
          <a:prstGeom prst="rect">
            <a:avLst/>
          </a:prstGeom>
          <a:noFill/>
        </p:spPr>
        <p:txBody>
          <a:bodyPr wrap="square" rtlCol="0">
            <a:spAutoFit/>
          </a:bodyPr>
          <a:lstStyle/>
          <a:p>
            <a:r>
              <a:rPr lang="ru-RU" dirty="0"/>
              <a:t>●</a:t>
            </a:r>
            <a:r>
              <a:rPr lang="en-GB" dirty="0"/>
              <a:t>Renovation/reconstruction, infrastructure installation</a:t>
            </a:r>
            <a:endParaRPr lang="uk-UA" dirty="0"/>
          </a:p>
          <a:p>
            <a:endParaRPr lang="ru-RU" dirty="0"/>
          </a:p>
          <a:p>
            <a:r>
              <a:rPr lang="ru-RU" dirty="0"/>
              <a:t>● </a:t>
            </a:r>
            <a:r>
              <a:rPr lang="en-GB" dirty="0"/>
              <a:t>Utility connections</a:t>
            </a:r>
            <a:endParaRPr lang="ru-RU" dirty="0"/>
          </a:p>
        </p:txBody>
      </p:sp>
      <p:sp>
        <p:nvSpPr>
          <p:cNvPr id="53" name="TextBox 52">
            <a:extLst>
              <a:ext uri="{FF2B5EF4-FFF2-40B4-BE49-F238E27FC236}">
                <a16:creationId xmlns:a16="http://schemas.microsoft.com/office/drawing/2014/main" id="{8DF6ADE9-C4E9-4F42-9989-73170D1FEDA3}"/>
              </a:ext>
            </a:extLst>
          </p:cNvPr>
          <p:cNvSpPr txBox="1"/>
          <p:nvPr/>
        </p:nvSpPr>
        <p:spPr>
          <a:xfrm>
            <a:off x="7950011" y="6391988"/>
            <a:ext cx="2463000" cy="2031325"/>
          </a:xfrm>
          <a:prstGeom prst="rect">
            <a:avLst/>
          </a:prstGeom>
          <a:noFill/>
        </p:spPr>
        <p:txBody>
          <a:bodyPr wrap="square" rtlCol="0">
            <a:spAutoFit/>
          </a:bodyPr>
          <a:lstStyle/>
          <a:p>
            <a:r>
              <a:rPr lang="ru-RU" dirty="0"/>
              <a:t>● </a:t>
            </a:r>
            <a:r>
              <a:rPr lang="en-US" dirty="0"/>
              <a:t>Delivery and installation of production lines</a:t>
            </a:r>
            <a:endParaRPr lang="uk-UA" dirty="0"/>
          </a:p>
          <a:p>
            <a:endParaRPr lang="ru-RU" dirty="0"/>
          </a:p>
          <a:p>
            <a:r>
              <a:rPr lang="ru-RU" dirty="0"/>
              <a:t>● </a:t>
            </a:r>
            <a:r>
              <a:rPr lang="en-US" dirty="0"/>
              <a:t>Line configuration according to product specifications</a:t>
            </a:r>
            <a:endParaRPr lang="ru-RU" dirty="0"/>
          </a:p>
        </p:txBody>
      </p:sp>
      <p:sp>
        <p:nvSpPr>
          <p:cNvPr id="54" name="TextBox 53">
            <a:extLst>
              <a:ext uri="{FF2B5EF4-FFF2-40B4-BE49-F238E27FC236}">
                <a16:creationId xmlns:a16="http://schemas.microsoft.com/office/drawing/2014/main" id="{C5C1C55D-1883-4E58-9A29-4DE241B2C082}"/>
              </a:ext>
            </a:extLst>
          </p:cNvPr>
          <p:cNvSpPr txBox="1"/>
          <p:nvPr/>
        </p:nvSpPr>
        <p:spPr>
          <a:xfrm>
            <a:off x="11039802" y="6391987"/>
            <a:ext cx="2494150" cy="1477328"/>
          </a:xfrm>
          <a:prstGeom prst="rect">
            <a:avLst/>
          </a:prstGeom>
          <a:noFill/>
        </p:spPr>
        <p:txBody>
          <a:bodyPr wrap="square" rtlCol="0">
            <a:spAutoFit/>
          </a:bodyPr>
          <a:lstStyle/>
          <a:p>
            <a:r>
              <a:rPr lang="ru-RU" dirty="0"/>
              <a:t>● </a:t>
            </a:r>
            <a:r>
              <a:rPr lang="en-GB" dirty="0"/>
              <a:t>Administrative staff – 24 people</a:t>
            </a:r>
            <a:endParaRPr lang="ru-RU" dirty="0"/>
          </a:p>
          <a:p>
            <a:endParaRPr lang="ru-RU" dirty="0"/>
          </a:p>
          <a:p>
            <a:r>
              <a:rPr lang="ru-RU" dirty="0"/>
              <a:t>● </a:t>
            </a:r>
            <a:r>
              <a:rPr lang="en-GB" dirty="0"/>
              <a:t>Production staff – 65 people</a:t>
            </a:r>
            <a:endParaRPr lang="ru-RU" dirty="0"/>
          </a:p>
        </p:txBody>
      </p:sp>
      <p:sp>
        <p:nvSpPr>
          <p:cNvPr id="55" name="TextBox 54">
            <a:extLst>
              <a:ext uri="{FF2B5EF4-FFF2-40B4-BE49-F238E27FC236}">
                <a16:creationId xmlns:a16="http://schemas.microsoft.com/office/drawing/2014/main" id="{887C154E-45D2-40C4-BB0D-FAFF9EF1099C}"/>
              </a:ext>
            </a:extLst>
          </p:cNvPr>
          <p:cNvSpPr txBox="1"/>
          <p:nvPr/>
        </p:nvSpPr>
        <p:spPr>
          <a:xfrm>
            <a:off x="14151768" y="6391987"/>
            <a:ext cx="2494150" cy="1754326"/>
          </a:xfrm>
          <a:prstGeom prst="rect">
            <a:avLst/>
          </a:prstGeom>
          <a:noFill/>
        </p:spPr>
        <p:txBody>
          <a:bodyPr wrap="square" rtlCol="0">
            <a:spAutoFit/>
          </a:bodyPr>
          <a:lstStyle/>
          <a:p>
            <a:r>
              <a:rPr lang="ru-RU" dirty="0"/>
              <a:t>● </a:t>
            </a:r>
            <a:r>
              <a:rPr lang="en-US" dirty="0"/>
              <a:t>Start of sales in the domestic market</a:t>
            </a:r>
            <a:endParaRPr lang="ru-RU" dirty="0"/>
          </a:p>
          <a:p>
            <a:endParaRPr lang="ru-RU" dirty="0"/>
          </a:p>
          <a:p>
            <a:r>
              <a:rPr lang="ru-RU" dirty="0"/>
              <a:t>● </a:t>
            </a:r>
            <a:r>
              <a:rPr lang="en-US" dirty="0"/>
              <a:t>Preparation for scaling and expansion into new regions</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grpSp>
        <p:nvGrpSpPr>
          <p:cNvPr id="60" name="Group 35">
            <a:extLst>
              <a:ext uri="{FF2B5EF4-FFF2-40B4-BE49-F238E27FC236}">
                <a16:creationId xmlns:a16="http://schemas.microsoft.com/office/drawing/2014/main" id="{1C7AA6ED-B525-4E23-A4AF-D535C5EE8FB0}"/>
              </a:ext>
            </a:extLst>
          </p:cNvPr>
          <p:cNvGrpSpPr/>
          <p:nvPr/>
        </p:nvGrpSpPr>
        <p:grpSpPr>
          <a:xfrm>
            <a:off x="228600" y="7331407"/>
            <a:ext cx="8789552" cy="2369963"/>
            <a:chOff x="0" y="0"/>
            <a:chExt cx="6503969" cy="1017500"/>
          </a:xfrm>
          <a:solidFill>
            <a:schemeClr val="tx2"/>
          </a:solidFill>
        </p:grpSpPr>
        <p:sp>
          <p:nvSpPr>
            <p:cNvPr id="61" name="Freeform 36">
              <a:extLst>
                <a:ext uri="{FF2B5EF4-FFF2-40B4-BE49-F238E27FC236}">
                  <a16:creationId xmlns:a16="http://schemas.microsoft.com/office/drawing/2014/main" id="{CBDA6BF7-516C-410E-88C8-F119A697C628}"/>
                </a:ext>
              </a:extLst>
            </p:cNvPr>
            <p:cNvSpPr/>
            <p:nvPr/>
          </p:nvSpPr>
          <p:spPr>
            <a:xfrm>
              <a:off x="0" y="0"/>
              <a:ext cx="6503969" cy="1017500"/>
            </a:xfrm>
            <a:custGeom>
              <a:avLst/>
              <a:gdLst/>
              <a:ahLst/>
              <a:cxnLst/>
              <a:rect l="l" t="t" r="r" b="b"/>
              <a:pathLst>
                <a:path w="6503969" h="1017500">
                  <a:moveTo>
                    <a:pt x="6379509" y="59690"/>
                  </a:moveTo>
                  <a:cubicBezTo>
                    <a:pt x="6415069" y="59690"/>
                    <a:pt x="6444279" y="88900"/>
                    <a:pt x="6444279" y="124460"/>
                  </a:cubicBezTo>
                  <a:lnTo>
                    <a:pt x="6444279" y="893040"/>
                  </a:lnTo>
                  <a:cubicBezTo>
                    <a:pt x="6444279" y="928600"/>
                    <a:pt x="6415069" y="957810"/>
                    <a:pt x="6379509" y="957810"/>
                  </a:cubicBezTo>
                  <a:lnTo>
                    <a:pt x="124460" y="957810"/>
                  </a:lnTo>
                  <a:cubicBezTo>
                    <a:pt x="88900" y="957810"/>
                    <a:pt x="59690" y="928600"/>
                    <a:pt x="59690" y="893040"/>
                  </a:cubicBezTo>
                  <a:lnTo>
                    <a:pt x="59690" y="124460"/>
                  </a:lnTo>
                  <a:cubicBezTo>
                    <a:pt x="59690" y="88900"/>
                    <a:pt x="88900" y="59690"/>
                    <a:pt x="124460" y="59690"/>
                  </a:cubicBezTo>
                  <a:lnTo>
                    <a:pt x="6379509" y="59690"/>
                  </a:lnTo>
                  <a:moveTo>
                    <a:pt x="6379509" y="0"/>
                  </a:moveTo>
                  <a:lnTo>
                    <a:pt x="124460" y="0"/>
                  </a:lnTo>
                  <a:cubicBezTo>
                    <a:pt x="55880" y="0"/>
                    <a:pt x="0" y="55880"/>
                    <a:pt x="0" y="124460"/>
                  </a:cubicBezTo>
                  <a:lnTo>
                    <a:pt x="0" y="893040"/>
                  </a:lnTo>
                  <a:cubicBezTo>
                    <a:pt x="0" y="961620"/>
                    <a:pt x="55880" y="1017500"/>
                    <a:pt x="124460" y="1017500"/>
                  </a:cubicBezTo>
                  <a:lnTo>
                    <a:pt x="6379509" y="1017500"/>
                  </a:lnTo>
                  <a:cubicBezTo>
                    <a:pt x="6448089" y="1017500"/>
                    <a:pt x="6503969" y="961620"/>
                    <a:pt x="6503969" y="893040"/>
                  </a:cubicBezTo>
                  <a:lnTo>
                    <a:pt x="6503969" y="124460"/>
                  </a:lnTo>
                  <a:cubicBezTo>
                    <a:pt x="6503969" y="55880"/>
                    <a:pt x="6448089" y="0"/>
                    <a:pt x="6379509" y="0"/>
                  </a:cubicBezTo>
                  <a:close/>
                </a:path>
              </a:pathLst>
            </a:custGeom>
            <a:grpFill/>
          </p:spPr>
        </p:sp>
      </p:grpSp>
      <p:sp>
        <p:nvSpPr>
          <p:cNvPr id="2" name="AutoShape 2"/>
          <p:cNvSpPr/>
          <p:nvPr/>
        </p:nvSpPr>
        <p:spPr>
          <a:xfrm rot="-5400000">
            <a:off x="9054487" y="4329376"/>
            <a:ext cx="207601" cy="0"/>
          </a:xfrm>
          <a:prstGeom prst="line">
            <a:avLst/>
          </a:prstGeom>
          <a:ln w="28575" cap="flat">
            <a:solidFill>
              <a:srgbClr val="333333"/>
            </a:solidFill>
            <a:prstDash val="solid"/>
            <a:headEnd type="none" w="sm" len="sm"/>
            <a:tailEnd type="none" w="sm" len="sm"/>
          </a:ln>
        </p:spPr>
      </p:sp>
      <p:sp>
        <p:nvSpPr>
          <p:cNvPr id="3" name="AutoShape 3"/>
          <p:cNvSpPr/>
          <p:nvPr/>
        </p:nvSpPr>
        <p:spPr>
          <a:xfrm>
            <a:off x="4038600" y="6195114"/>
            <a:ext cx="9760515" cy="0"/>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sp>
      <p:grpSp>
        <p:nvGrpSpPr>
          <p:cNvPr id="10" name="Group 10"/>
          <p:cNvGrpSpPr/>
          <p:nvPr/>
        </p:nvGrpSpPr>
        <p:grpSpPr>
          <a:xfrm>
            <a:off x="11740697" y="6505739"/>
            <a:ext cx="3691186" cy="773093"/>
            <a:chOff x="0" y="0"/>
            <a:chExt cx="3153125" cy="660400"/>
          </a:xfrm>
          <a:solidFill>
            <a:schemeClr val="tx2"/>
          </a:solidFill>
        </p:grpSpPr>
        <p:sp>
          <p:nvSpPr>
            <p:cNvPr id="11" name="Freeform 11"/>
            <p:cNvSpPr/>
            <p:nvPr/>
          </p:nvSpPr>
          <p:spPr>
            <a:xfrm>
              <a:off x="0" y="0"/>
              <a:ext cx="3153125" cy="660400"/>
            </a:xfrm>
            <a:custGeom>
              <a:avLst/>
              <a:gdLst/>
              <a:ahLst/>
              <a:cxnLst/>
              <a:rect l="l" t="t" r="r" b="b"/>
              <a:pathLst>
                <a:path w="3153125" h="660400">
                  <a:moveTo>
                    <a:pt x="3028665" y="660400"/>
                  </a:moveTo>
                  <a:lnTo>
                    <a:pt x="124460" y="660400"/>
                  </a:lnTo>
                  <a:cubicBezTo>
                    <a:pt x="55880" y="660400"/>
                    <a:pt x="0" y="604520"/>
                    <a:pt x="0" y="535940"/>
                  </a:cubicBezTo>
                  <a:lnTo>
                    <a:pt x="0" y="124460"/>
                  </a:lnTo>
                  <a:cubicBezTo>
                    <a:pt x="0" y="55880"/>
                    <a:pt x="55880" y="0"/>
                    <a:pt x="124460" y="0"/>
                  </a:cubicBezTo>
                  <a:lnTo>
                    <a:pt x="3028665" y="0"/>
                  </a:lnTo>
                  <a:cubicBezTo>
                    <a:pt x="3097245" y="0"/>
                    <a:pt x="3153125" y="55880"/>
                    <a:pt x="3153125" y="124460"/>
                  </a:cubicBezTo>
                  <a:lnTo>
                    <a:pt x="3153125" y="535940"/>
                  </a:lnTo>
                  <a:cubicBezTo>
                    <a:pt x="3153125" y="604520"/>
                    <a:pt x="3097245" y="660400"/>
                    <a:pt x="3028665" y="660400"/>
                  </a:cubicBezTo>
                  <a:close/>
                </a:path>
              </a:pathLst>
            </a:custGeom>
            <a:grpFill/>
          </p:spPr>
        </p:sp>
      </p:grpSp>
      <p:sp>
        <p:nvSpPr>
          <p:cNvPr id="12" name="TextBox 12"/>
          <p:cNvSpPr txBox="1"/>
          <p:nvPr/>
        </p:nvSpPr>
        <p:spPr>
          <a:xfrm>
            <a:off x="11833748" y="6663074"/>
            <a:ext cx="3505083" cy="362087"/>
          </a:xfrm>
          <a:prstGeom prst="rect">
            <a:avLst/>
          </a:prstGeom>
        </p:spPr>
        <p:txBody>
          <a:bodyPr wrap="square" lIns="0" tIns="0" rIns="0" bIns="0" rtlCol="0" anchor="t">
            <a:spAutoFit/>
          </a:bodyPr>
          <a:lstStyle/>
          <a:p>
            <a:pPr algn="ctr">
              <a:lnSpc>
                <a:spcPts val="2999"/>
              </a:lnSpc>
            </a:pPr>
            <a:r>
              <a:rPr lang="uk-UA" sz="2499" b="1" dirty="0">
                <a:solidFill>
                  <a:srgbClr val="F5F5F4"/>
                </a:solidFill>
                <a:latin typeface="Public Sans Bold"/>
                <a:ea typeface="Public Sans Bold"/>
                <a:cs typeface="Public Sans Bold"/>
                <a:sym typeface="Public Sans Bold"/>
              </a:rPr>
              <a:t>Юридична підтримка</a:t>
            </a:r>
            <a:endParaRPr lang="en-US" sz="2499" b="1" dirty="0">
              <a:solidFill>
                <a:srgbClr val="F5F5F4"/>
              </a:solidFill>
              <a:latin typeface="Public Sans Bold"/>
              <a:ea typeface="Public Sans Bold"/>
              <a:cs typeface="Public Sans Bold"/>
              <a:sym typeface="Public Sans Bold"/>
            </a:endParaRPr>
          </a:p>
        </p:txBody>
      </p:sp>
      <p:grpSp>
        <p:nvGrpSpPr>
          <p:cNvPr id="32" name="Group 32"/>
          <p:cNvGrpSpPr/>
          <p:nvPr/>
        </p:nvGrpSpPr>
        <p:grpSpPr>
          <a:xfrm>
            <a:off x="7312694" y="1886928"/>
            <a:ext cx="3691186" cy="773093"/>
            <a:chOff x="0" y="0"/>
            <a:chExt cx="3153125" cy="660400"/>
          </a:xfrm>
          <a:solidFill>
            <a:schemeClr val="tx2"/>
          </a:solidFill>
        </p:grpSpPr>
        <p:sp>
          <p:nvSpPr>
            <p:cNvPr id="33" name="Freeform 33"/>
            <p:cNvSpPr/>
            <p:nvPr/>
          </p:nvSpPr>
          <p:spPr>
            <a:xfrm>
              <a:off x="0" y="0"/>
              <a:ext cx="3153125" cy="660400"/>
            </a:xfrm>
            <a:custGeom>
              <a:avLst/>
              <a:gdLst/>
              <a:ahLst/>
              <a:cxnLst/>
              <a:rect l="l" t="t" r="r" b="b"/>
              <a:pathLst>
                <a:path w="3153125" h="660400">
                  <a:moveTo>
                    <a:pt x="3028665" y="660400"/>
                  </a:moveTo>
                  <a:lnTo>
                    <a:pt x="124460" y="660400"/>
                  </a:lnTo>
                  <a:cubicBezTo>
                    <a:pt x="55880" y="660400"/>
                    <a:pt x="0" y="604520"/>
                    <a:pt x="0" y="535940"/>
                  </a:cubicBezTo>
                  <a:lnTo>
                    <a:pt x="0" y="124460"/>
                  </a:lnTo>
                  <a:cubicBezTo>
                    <a:pt x="0" y="55880"/>
                    <a:pt x="55880" y="0"/>
                    <a:pt x="124460" y="0"/>
                  </a:cubicBezTo>
                  <a:lnTo>
                    <a:pt x="3028665" y="0"/>
                  </a:lnTo>
                  <a:cubicBezTo>
                    <a:pt x="3097245" y="0"/>
                    <a:pt x="3153125" y="55880"/>
                    <a:pt x="3153125" y="124460"/>
                  </a:cubicBezTo>
                  <a:lnTo>
                    <a:pt x="3153125" y="535940"/>
                  </a:lnTo>
                  <a:cubicBezTo>
                    <a:pt x="3153125" y="604520"/>
                    <a:pt x="3097245" y="660400"/>
                    <a:pt x="3028665" y="660400"/>
                  </a:cubicBezTo>
                  <a:close/>
                </a:path>
              </a:pathLst>
            </a:custGeom>
            <a:grpFill/>
            <a:ln>
              <a:solidFill>
                <a:schemeClr val="bg2"/>
              </a:solidFill>
            </a:ln>
          </p:spPr>
        </p:sp>
      </p:grpSp>
      <p:sp>
        <p:nvSpPr>
          <p:cNvPr id="34" name="TextBox 34"/>
          <p:cNvSpPr txBox="1"/>
          <p:nvPr/>
        </p:nvSpPr>
        <p:spPr>
          <a:xfrm>
            <a:off x="7483255" y="2055389"/>
            <a:ext cx="3350064" cy="362087"/>
          </a:xfrm>
          <a:prstGeom prst="rect">
            <a:avLst/>
          </a:prstGeom>
        </p:spPr>
        <p:txBody>
          <a:bodyPr lIns="0" tIns="0" rIns="0" bIns="0" rtlCol="0" anchor="t">
            <a:spAutoFit/>
          </a:bodyPr>
          <a:lstStyle/>
          <a:p>
            <a:pPr algn="ctr">
              <a:lnSpc>
                <a:spcPts val="2999"/>
              </a:lnSpc>
            </a:pPr>
            <a:r>
              <a:rPr lang="en-GB" sz="2499" b="1" dirty="0">
                <a:solidFill>
                  <a:srgbClr val="F5F5F4"/>
                </a:solidFill>
                <a:latin typeface="Public Sans Bold"/>
                <a:ea typeface="Public Sans Bold"/>
                <a:cs typeface="Public Sans Bold"/>
                <a:sym typeface="Public Sans Bold"/>
              </a:rPr>
              <a:t>Director of the LLC</a:t>
            </a:r>
            <a:endParaRPr lang="en-US" sz="2499" b="1" dirty="0">
              <a:solidFill>
                <a:srgbClr val="F5F5F4"/>
              </a:solidFill>
              <a:latin typeface="Public Sans Bold"/>
              <a:ea typeface="Public Sans Bold"/>
              <a:cs typeface="Public Sans Bold"/>
              <a:sym typeface="Public Sans Bold"/>
            </a:endParaRPr>
          </a:p>
        </p:txBody>
      </p:sp>
      <p:grpSp>
        <p:nvGrpSpPr>
          <p:cNvPr id="35" name="Group 35"/>
          <p:cNvGrpSpPr/>
          <p:nvPr/>
        </p:nvGrpSpPr>
        <p:grpSpPr>
          <a:xfrm>
            <a:off x="2326291" y="2770193"/>
            <a:ext cx="14249399" cy="3038345"/>
            <a:chOff x="0" y="0"/>
            <a:chExt cx="6503969" cy="1017500"/>
          </a:xfrm>
          <a:solidFill>
            <a:schemeClr val="tx2"/>
          </a:solidFill>
        </p:grpSpPr>
        <p:sp>
          <p:nvSpPr>
            <p:cNvPr id="36" name="Freeform 36"/>
            <p:cNvSpPr/>
            <p:nvPr/>
          </p:nvSpPr>
          <p:spPr>
            <a:xfrm>
              <a:off x="0" y="0"/>
              <a:ext cx="6503969" cy="1017500"/>
            </a:xfrm>
            <a:custGeom>
              <a:avLst/>
              <a:gdLst/>
              <a:ahLst/>
              <a:cxnLst/>
              <a:rect l="l" t="t" r="r" b="b"/>
              <a:pathLst>
                <a:path w="6503969" h="1017500">
                  <a:moveTo>
                    <a:pt x="6379509" y="59690"/>
                  </a:moveTo>
                  <a:cubicBezTo>
                    <a:pt x="6415069" y="59690"/>
                    <a:pt x="6444279" y="88900"/>
                    <a:pt x="6444279" y="124460"/>
                  </a:cubicBezTo>
                  <a:lnTo>
                    <a:pt x="6444279" y="893040"/>
                  </a:lnTo>
                  <a:cubicBezTo>
                    <a:pt x="6444279" y="928600"/>
                    <a:pt x="6415069" y="957810"/>
                    <a:pt x="6379509" y="957810"/>
                  </a:cubicBezTo>
                  <a:lnTo>
                    <a:pt x="124460" y="957810"/>
                  </a:lnTo>
                  <a:cubicBezTo>
                    <a:pt x="88900" y="957810"/>
                    <a:pt x="59690" y="928600"/>
                    <a:pt x="59690" y="893040"/>
                  </a:cubicBezTo>
                  <a:lnTo>
                    <a:pt x="59690" y="124460"/>
                  </a:lnTo>
                  <a:cubicBezTo>
                    <a:pt x="59690" y="88900"/>
                    <a:pt x="88900" y="59690"/>
                    <a:pt x="124460" y="59690"/>
                  </a:cubicBezTo>
                  <a:lnTo>
                    <a:pt x="6379509" y="59690"/>
                  </a:lnTo>
                  <a:moveTo>
                    <a:pt x="6379509" y="0"/>
                  </a:moveTo>
                  <a:lnTo>
                    <a:pt x="124460" y="0"/>
                  </a:lnTo>
                  <a:cubicBezTo>
                    <a:pt x="55880" y="0"/>
                    <a:pt x="0" y="55880"/>
                    <a:pt x="0" y="124460"/>
                  </a:cubicBezTo>
                  <a:lnTo>
                    <a:pt x="0" y="893040"/>
                  </a:lnTo>
                  <a:cubicBezTo>
                    <a:pt x="0" y="961620"/>
                    <a:pt x="55880" y="1017500"/>
                    <a:pt x="124460" y="1017500"/>
                  </a:cubicBezTo>
                  <a:lnTo>
                    <a:pt x="6379509" y="1017500"/>
                  </a:lnTo>
                  <a:cubicBezTo>
                    <a:pt x="6448089" y="1017500"/>
                    <a:pt x="6503969" y="961620"/>
                    <a:pt x="6503969" y="893040"/>
                  </a:cubicBezTo>
                  <a:lnTo>
                    <a:pt x="6503969" y="124460"/>
                  </a:lnTo>
                  <a:cubicBezTo>
                    <a:pt x="6503969" y="55880"/>
                    <a:pt x="6448089" y="0"/>
                    <a:pt x="6379509" y="0"/>
                  </a:cubicBezTo>
                  <a:close/>
                </a:path>
              </a:pathLst>
            </a:custGeom>
            <a:grpFill/>
          </p:spPr>
        </p:sp>
      </p:grpSp>
      <p:sp>
        <p:nvSpPr>
          <p:cNvPr id="37" name="TextBox 37"/>
          <p:cNvSpPr txBox="1"/>
          <p:nvPr/>
        </p:nvSpPr>
        <p:spPr>
          <a:xfrm>
            <a:off x="2913350" y="3087990"/>
            <a:ext cx="13048359" cy="2333972"/>
          </a:xfrm>
          <a:prstGeom prst="rect">
            <a:avLst/>
          </a:prstGeom>
        </p:spPr>
        <p:txBody>
          <a:bodyPr wrap="square" lIns="0" tIns="0" rIns="0" bIns="0" rtlCol="0" anchor="t">
            <a:spAutoFit/>
          </a:bodyPr>
          <a:lstStyle/>
          <a:p>
            <a:pPr algn="ctr">
              <a:lnSpc>
                <a:spcPts val="2640"/>
              </a:lnSpc>
            </a:pPr>
            <a:r>
              <a:rPr lang="en-US" sz="2200" dirty="0">
                <a:solidFill>
                  <a:srgbClr val="333333"/>
                </a:solidFill>
                <a:latin typeface="Public Sans"/>
                <a:ea typeface="Public Sans"/>
                <a:cs typeface="Public Sans"/>
                <a:sym typeface="Public Sans"/>
              </a:rPr>
              <a:t>He manages the project based on his diverse experience and three higher education degrees: a Master's in Public Finance Management, a Bachelor's in Law, and a qualification in Practical Psychology. He has extensive experience in the banking sector, state investment companies, and pipe manufacturing, which ensures a comprehensive approach to business management. His expertise in analyzing projects for SMEs and VIP clients enables well-informed decision-making, while his skills in attracting financing contribute to successful investor relations. His leadership qualities and ability to organize quality control ensure team productivity and client trust</a:t>
            </a:r>
          </a:p>
        </p:txBody>
      </p:sp>
      <p:sp>
        <p:nvSpPr>
          <p:cNvPr id="56" name="TextBox 56"/>
          <p:cNvSpPr txBox="1"/>
          <p:nvPr/>
        </p:nvSpPr>
        <p:spPr>
          <a:xfrm>
            <a:off x="-290508" y="380840"/>
            <a:ext cx="12002997" cy="1219200"/>
          </a:xfrm>
          <a:prstGeom prst="rect">
            <a:avLst/>
          </a:prstGeom>
        </p:spPr>
        <p:txBody>
          <a:bodyPr lIns="0" tIns="0" rIns="0" bIns="0" rtlCol="0" anchor="t">
            <a:spAutoFit/>
          </a:bodyPr>
          <a:lstStyle/>
          <a:p>
            <a:pPr algn="ctr">
              <a:lnSpc>
                <a:spcPts val="9600"/>
              </a:lnSpc>
            </a:pPr>
            <a:r>
              <a:rPr lang="en-GB" sz="8000" b="1" i="1" dirty="0">
                <a:solidFill>
                  <a:srgbClr val="333333"/>
                </a:solidFill>
                <a:latin typeface="Noto Serif Display Semi-Bold Italics"/>
                <a:ea typeface="Noto Serif Display Semi-Bold Italics"/>
                <a:cs typeface="Noto Serif Display Semi-Bold Italics"/>
                <a:sym typeface="Noto Serif Display Semi-Bold Italics"/>
              </a:rPr>
              <a:t>Project Team</a:t>
            </a:r>
            <a:endParaRPr lang="en-US" sz="8000" b="1" i="1" dirty="0">
              <a:solidFill>
                <a:srgbClr val="333333"/>
              </a:solidFill>
              <a:latin typeface="Noto Serif Display Semi-Bold Italics"/>
              <a:ea typeface="Noto Serif Display Semi-Bold Italics"/>
              <a:cs typeface="Noto Serif Display Semi-Bold Italics"/>
              <a:sym typeface="Noto Serif Display Semi-Bold Italics"/>
            </a:endParaRPr>
          </a:p>
        </p:txBody>
      </p:sp>
      <p:grpSp>
        <p:nvGrpSpPr>
          <p:cNvPr id="62" name="Group 35">
            <a:extLst>
              <a:ext uri="{FF2B5EF4-FFF2-40B4-BE49-F238E27FC236}">
                <a16:creationId xmlns:a16="http://schemas.microsoft.com/office/drawing/2014/main" id="{8EE8E2A9-FB6D-456D-A1EA-67713E4D8C9D}"/>
              </a:ext>
            </a:extLst>
          </p:cNvPr>
          <p:cNvGrpSpPr/>
          <p:nvPr/>
        </p:nvGrpSpPr>
        <p:grpSpPr>
          <a:xfrm>
            <a:off x="9761877" y="7331407"/>
            <a:ext cx="8297523" cy="2351964"/>
            <a:chOff x="0" y="0"/>
            <a:chExt cx="6503969" cy="1017500"/>
          </a:xfrm>
          <a:solidFill>
            <a:schemeClr val="tx2"/>
          </a:solidFill>
        </p:grpSpPr>
        <p:sp>
          <p:nvSpPr>
            <p:cNvPr id="63" name="Freeform 36">
              <a:extLst>
                <a:ext uri="{FF2B5EF4-FFF2-40B4-BE49-F238E27FC236}">
                  <a16:creationId xmlns:a16="http://schemas.microsoft.com/office/drawing/2014/main" id="{EA7CD114-552B-42DB-A24E-2C3C98375B84}"/>
                </a:ext>
              </a:extLst>
            </p:cNvPr>
            <p:cNvSpPr/>
            <p:nvPr/>
          </p:nvSpPr>
          <p:spPr>
            <a:xfrm>
              <a:off x="0" y="0"/>
              <a:ext cx="6503969" cy="1017500"/>
            </a:xfrm>
            <a:custGeom>
              <a:avLst/>
              <a:gdLst/>
              <a:ahLst/>
              <a:cxnLst/>
              <a:rect l="l" t="t" r="r" b="b"/>
              <a:pathLst>
                <a:path w="6503969" h="1017500">
                  <a:moveTo>
                    <a:pt x="6379509" y="59690"/>
                  </a:moveTo>
                  <a:cubicBezTo>
                    <a:pt x="6415069" y="59690"/>
                    <a:pt x="6444279" y="88900"/>
                    <a:pt x="6444279" y="124460"/>
                  </a:cubicBezTo>
                  <a:lnTo>
                    <a:pt x="6444279" y="893040"/>
                  </a:lnTo>
                  <a:cubicBezTo>
                    <a:pt x="6444279" y="928600"/>
                    <a:pt x="6415069" y="957810"/>
                    <a:pt x="6379509" y="957810"/>
                  </a:cubicBezTo>
                  <a:lnTo>
                    <a:pt x="124460" y="957810"/>
                  </a:lnTo>
                  <a:cubicBezTo>
                    <a:pt x="88900" y="957810"/>
                    <a:pt x="59690" y="928600"/>
                    <a:pt x="59690" y="893040"/>
                  </a:cubicBezTo>
                  <a:lnTo>
                    <a:pt x="59690" y="124460"/>
                  </a:lnTo>
                  <a:cubicBezTo>
                    <a:pt x="59690" y="88900"/>
                    <a:pt x="88900" y="59690"/>
                    <a:pt x="124460" y="59690"/>
                  </a:cubicBezTo>
                  <a:lnTo>
                    <a:pt x="6379509" y="59690"/>
                  </a:lnTo>
                  <a:moveTo>
                    <a:pt x="6379509" y="0"/>
                  </a:moveTo>
                  <a:lnTo>
                    <a:pt x="124460" y="0"/>
                  </a:lnTo>
                  <a:cubicBezTo>
                    <a:pt x="55880" y="0"/>
                    <a:pt x="0" y="55880"/>
                    <a:pt x="0" y="124460"/>
                  </a:cubicBezTo>
                  <a:lnTo>
                    <a:pt x="0" y="893040"/>
                  </a:lnTo>
                  <a:cubicBezTo>
                    <a:pt x="0" y="961620"/>
                    <a:pt x="55880" y="1017500"/>
                    <a:pt x="124460" y="1017500"/>
                  </a:cubicBezTo>
                  <a:lnTo>
                    <a:pt x="6379509" y="1017500"/>
                  </a:lnTo>
                  <a:cubicBezTo>
                    <a:pt x="6448089" y="1017500"/>
                    <a:pt x="6503969" y="961620"/>
                    <a:pt x="6503969" y="893040"/>
                  </a:cubicBezTo>
                  <a:lnTo>
                    <a:pt x="6503969" y="124460"/>
                  </a:lnTo>
                  <a:cubicBezTo>
                    <a:pt x="6503969" y="55880"/>
                    <a:pt x="6448089" y="0"/>
                    <a:pt x="6379509" y="0"/>
                  </a:cubicBezTo>
                  <a:close/>
                </a:path>
              </a:pathLst>
            </a:custGeom>
            <a:grpFill/>
          </p:spPr>
        </p:sp>
      </p:grpSp>
      <p:sp>
        <p:nvSpPr>
          <p:cNvPr id="64" name="TextBox 37">
            <a:extLst>
              <a:ext uri="{FF2B5EF4-FFF2-40B4-BE49-F238E27FC236}">
                <a16:creationId xmlns:a16="http://schemas.microsoft.com/office/drawing/2014/main" id="{A0A0572F-F913-4C03-8AB5-D876C75A5685}"/>
              </a:ext>
            </a:extLst>
          </p:cNvPr>
          <p:cNvSpPr txBox="1"/>
          <p:nvPr/>
        </p:nvSpPr>
        <p:spPr>
          <a:xfrm>
            <a:off x="9964001" y="7690544"/>
            <a:ext cx="7893273" cy="1667123"/>
          </a:xfrm>
          <a:prstGeom prst="rect">
            <a:avLst/>
          </a:prstGeom>
        </p:spPr>
        <p:txBody>
          <a:bodyPr wrap="square" lIns="0" tIns="0" rIns="0" bIns="0" rtlCol="0" anchor="t">
            <a:spAutoFit/>
          </a:bodyPr>
          <a:lstStyle/>
          <a:p>
            <a:pPr algn="ctr">
              <a:lnSpc>
                <a:spcPts val="2640"/>
              </a:lnSpc>
            </a:pPr>
            <a:r>
              <a:rPr lang="en-US" sz="2200" dirty="0">
                <a:solidFill>
                  <a:srgbClr val="333333"/>
                </a:solidFill>
                <a:latin typeface="Public Sans"/>
                <a:ea typeface="Public Sans"/>
                <a:cs typeface="Public Sans"/>
                <a:sym typeface="Public Sans"/>
              </a:rPr>
              <a:t>Experienced legal professionals who support large businesses, including financial companies. They collaborate with the National Bank of Ukraine and the Association of Ukrainian Banks, ensuring professional legal support and full compliance of the project with applicable legislation</a:t>
            </a:r>
            <a:r>
              <a:rPr lang="uk-UA" sz="2200" dirty="0">
                <a:solidFill>
                  <a:srgbClr val="333333"/>
                </a:solidFill>
                <a:latin typeface="Public Sans"/>
                <a:ea typeface="Public Sans"/>
                <a:cs typeface="Public Sans"/>
                <a:sym typeface="Public Sans"/>
              </a:rPr>
              <a:t>і.</a:t>
            </a:r>
            <a:endParaRPr lang="en-US" sz="2200" dirty="0">
              <a:solidFill>
                <a:srgbClr val="333333"/>
              </a:solidFill>
              <a:latin typeface="Public Sans"/>
              <a:ea typeface="Public Sans"/>
              <a:cs typeface="Public Sans"/>
              <a:sym typeface="Public Sans"/>
            </a:endParaRPr>
          </a:p>
        </p:txBody>
      </p:sp>
      <p:sp>
        <p:nvSpPr>
          <p:cNvPr id="65" name="TextBox 37">
            <a:extLst>
              <a:ext uri="{FF2B5EF4-FFF2-40B4-BE49-F238E27FC236}">
                <a16:creationId xmlns:a16="http://schemas.microsoft.com/office/drawing/2014/main" id="{50897677-8FEA-43E2-906B-B26202CABD48}"/>
              </a:ext>
            </a:extLst>
          </p:cNvPr>
          <p:cNvSpPr txBox="1"/>
          <p:nvPr/>
        </p:nvSpPr>
        <p:spPr>
          <a:xfrm>
            <a:off x="490917" y="7771352"/>
            <a:ext cx="7893273" cy="2000548"/>
          </a:xfrm>
          <a:prstGeom prst="rect">
            <a:avLst/>
          </a:prstGeom>
        </p:spPr>
        <p:txBody>
          <a:bodyPr wrap="square" lIns="0" tIns="0" rIns="0" bIns="0" rtlCol="0" anchor="t">
            <a:spAutoFit/>
          </a:bodyPr>
          <a:lstStyle/>
          <a:p>
            <a:pPr algn="ctr">
              <a:lnSpc>
                <a:spcPts val="2640"/>
              </a:lnSpc>
            </a:pPr>
            <a:r>
              <a:rPr lang="en-US" sz="2200" dirty="0">
                <a:solidFill>
                  <a:srgbClr val="333333"/>
                </a:solidFill>
                <a:latin typeface="Public Sans"/>
                <a:ea typeface="Public Sans"/>
                <a:cs typeface="Public Sans"/>
                <a:sym typeface="Public Sans"/>
              </a:rPr>
              <a:t>A Master of Finance with over 12 years of experience as a chief accountant. Previously worked at the tax inspection office in the audit department and held senior positions in manufacturing and trading companies. Participated in joint projects with the Deposit Guarantee Fund, highlighting her expertise in financial reporting and auditing.</a:t>
            </a:r>
          </a:p>
        </p:txBody>
      </p:sp>
      <p:grpSp>
        <p:nvGrpSpPr>
          <p:cNvPr id="8" name="Group 8"/>
          <p:cNvGrpSpPr/>
          <p:nvPr/>
        </p:nvGrpSpPr>
        <p:grpSpPr>
          <a:xfrm>
            <a:off x="2319247" y="6505739"/>
            <a:ext cx="3691186" cy="773093"/>
            <a:chOff x="0" y="0"/>
            <a:chExt cx="3153125" cy="660400"/>
          </a:xfrm>
          <a:solidFill>
            <a:schemeClr val="tx2"/>
          </a:solidFill>
        </p:grpSpPr>
        <p:sp>
          <p:nvSpPr>
            <p:cNvPr id="9" name="Freeform 9"/>
            <p:cNvSpPr/>
            <p:nvPr/>
          </p:nvSpPr>
          <p:spPr>
            <a:xfrm>
              <a:off x="0" y="0"/>
              <a:ext cx="3153125" cy="660400"/>
            </a:xfrm>
            <a:custGeom>
              <a:avLst/>
              <a:gdLst/>
              <a:ahLst/>
              <a:cxnLst/>
              <a:rect l="l" t="t" r="r" b="b"/>
              <a:pathLst>
                <a:path w="3153125" h="660400">
                  <a:moveTo>
                    <a:pt x="3028665" y="660400"/>
                  </a:moveTo>
                  <a:lnTo>
                    <a:pt x="124460" y="660400"/>
                  </a:lnTo>
                  <a:cubicBezTo>
                    <a:pt x="55880" y="660400"/>
                    <a:pt x="0" y="604520"/>
                    <a:pt x="0" y="535940"/>
                  </a:cubicBezTo>
                  <a:lnTo>
                    <a:pt x="0" y="124460"/>
                  </a:lnTo>
                  <a:cubicBezTo>
                    <a:pt x="0" y="55880"/>
                    <a:pt x="55880" y="0"/>
                    <a:pt x="124460" y="0"/>
                  </a:cubicBezTo>
                  <a:lnTo>
                    <a:pt x="3028665" y="0"/>
                  </a:lnTo>
                  <a:cubicBezTo>
                    <a:pt x="3097245" y="0"/>
                    <a:pt x="3153125" y="55880"/>
                    <a:pt x="3153125" y="124460"/>
                  </a:cubicBezTo>
                  <a:lnTo>
                    <a:pt x="3153125" y="535940"/>
                  </a:lnTo>
                  <a:cubicBezTo>
                    <a:pt x="3153125" y="604520"/>
                    <a:pt x="3097245" y="660400"/>
                    <a:pt x="3028665" y="660400"/>
                  </a:cubicBezTo>
                  <a:close/>
                </a:path>
              </a:pathLst>
            </a:custGeom>
            <a:grpFill/>
          </p:spPr>
        </p:sp>
      </p:grpSp>
      <p:sp>
        <p:nvSpPr>
          <p:cNvPr id="13" name="TextBox 13"/>
          <p:cNvSpPr txBox="1"/>
          <p:nvPr/>
        </p:nvSpPr>
        <p:spPr>
          <a:xfrm>
            <a:off x="2360927" y="6663074"/>
            <a:ext cx="3350064" cy="362215"/>
          </a:xfrm>
          <a:prstGeom prst="rect">
            <a:avLst/>
          </a:prstGeom>
        </p:spPr>
        <p:txBody>
          <a:bodyPr lIns="0" tIns="0" rIns="0" bIns="0" rtlCol="0" anchor="t">
            <a:spAutoFit/>
          </a:bodyPr>
          <a:lstStyle/>
          <a:p>
            <a:pPr algn="ctr">
              <a:lnSpc>
                <a:spcPts val="2999"/>
              </a:lnSpc>
            </a:pPr>
            <a:r>
              <a:rPr lang="uk-UA" sz="2499" b="1" dirty="0">
                <a:solidFill>
                  <a:srgbClr val="F5F5F4"/>
                </a:solidFill>
                <a:latin typeface="Public Sans Bold"/>
                <a:ea typeface="Public Sans Bold"/>
                <a:cs typeface="Public Sans Bold"/>
                <a:sym typeface="Public Sans Bold"/>
              </a:rPr>
              <a:t>Бухгалтер</a:t>
            </a:r>
            <a:endParaRPr lang="en-US" sz="2499" b="1" dirty="0">
              <a:solidFill>
                <a:srgbClr val="F5F5F4"/>
              </a:solidFill>
              <a:latin typeface="Public Sans Bold"/>
              <a:ea typeface="Public Sans Bold"/>
              <a:cs typeface="Public Sans Bold"/>
              <a:sym typeface="Public Sans Bold"/>
            </a:endParaRPr>
          </a:p>
        </p:txBody>
      </p:sp>
      <p:cxnSp>
        <p:nvCxnSpPr>
          <p:cNvPr id="69" name="Пряма сполучна лінія 68">
            <a:extLst>
              <a:ext uri="{FF2B5EF4-FFF2-40B4-BE49-F238E27FC236}">
                <a16:creationId xmlns:a16="http://schemas.microsoft.com/office/drawing/2014/main" id="{433C9C62-4476-42E0-8D3C-C6070FB29A6C}"/>
              </a:ext>
            </a:extLst>
          </p:cNvPr>
          <p:cNvCxnSpPr>
            <a:cxnSpLocks/>
          </p:cNvCxnSpPr>
          <p:nvPr/>
        </p:nvCxnSpPr>
        <p:spPr>
          <a:xfrm>
            <a:off x="9018152" y="5808538"/>
            <a:ext cx="0" cy="401762"/>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Пряма сполучна лінія 71">
            <a:extLst>
              <a:ext uri="{FF2B5EF4-FFF2-40B4-BE49-F238E27FC236}">
                <a16:creationId xmlns:a16="http://schemas.microsoft.com/office/drawing/2014/main" id="{943D2FEE-6768-46E0-A81E-CC14A9A6B810}"/>
              </a:ext>
            </a:extLst>
          </p:cNvPr>
          <p:cNvCxnSpPr>
            <a:cxnSpLocks/>
          </p:cNvCxnSpPr>
          <p:nvPr/>
        </p:nvCxnSpPr>
        <p:spPr>
          <a:xfrm>
            <a:off x="4031673" y="6195114"/>
            <a:ext cx="0" cy="310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Пряма сполучна лінія 73">
            <a:extLst>
              <a:ext uri="{FF2B5EF4-FFF2-40B4-BE49-F238E27FC236}">
                <a16:creationId xmlns:a16="http://schemas.microsoft.com/office/drawing/2014/main" id="{3DB3C05C-A78B-4F55-9DB5-C3BB3EBB6E13}"/>
              </a:ext>
            </a:extLst>
          </p:cNvPr>
          <p:cNvCxnSpPr>
            <a:cxnSpLocks/>
          </p:cNvCxnSpPr>
          <p:nvPr/>
        </p:nvCxnSpPr>
        <p:spPr>
          <a:xfrm>
            <a:off x="13799115" y="6195114"/>
            <a:ext cx="0" cy="363140"/>
          </a:xfrm>
          <a:prstGeom prst="line">
            <a:avLst/>
          </a:prstGeom>
        </p:spPr>
        <p:style>
          <a:lnRef idx="1">
            <a:schemeClr val="accent1"/>
          </a:lnRef>
          <a:fillRef idx="0">
            <a:schemeClr val="accent1"/>
          </a:fillRef>
          <a:effectRef idx="0">
            <a:schemeClr val="accent1"/>
          </a:effectRef>
          <a:fontRef idx="minor">
            <a:schemeClr val="tx1"/>
          </a:fontRef>
        </p:style>
      </p:cxnSp>
      <p:pic>
        <p:nvPicPr>
          <p:cNvPr id="80" name="Рисунок 79">
            <a:extLst>
              <a:ext uri="{FF2B5EF4-FFF2-40B4-BE49-F238E27FC236}">
                <a16:creationId xmlns:a16="http://schemas.microsoft.com/office/drawing/2014/main" id="{B04FC494-7630-4022-9E3E-29DBF3BF08AF}"/>
              </a:ext>
            </a:extLst>
          </p:cNvPr>
          <p:cNvPicPr>
            <a:picLocks noChangeAspect="1"/>
          </p:cNvPicPr>
          <p:nvPr/>
        </p:nvPicPr>
        <p:blipFill>
          <a:blip r:embed="rId2"/>
          <a:stretch>
            <a:fillRect/>
          </a:stretch>
        </p:blipFill>
        <p:spPr>
          <a:xfrm>
            <a:off x="12819520" y="912015"/>
            <a:ext cx="5224725" cy="670618"/>
          </a:xfrm>
          <a:prstGeom prst="rect">
            <a:avLst/>
          </a:prstGeom>
        </p:spPr>
      </p:pic>
      <p:pic>
        <p:nvPicPr>
          <p:cNvPr id="81" name="Рисунок 80">
            <a:extLst>
              <a:ext uri="{FF2B5EF4-FFF2-40B4-BE49-F238E27FC236}">
                <a16:creationId xmlns:a16="http://schemas.microsoft.com/office/drawing/2014/main" id="{55405638-CF49-4B85-B997-95F42777B872}"/>
              </a:ext>
            </a:extLst>
          </p:cNvPr>
          <p:cNvPicPr>
            <a:picLocks noChangeAspect="1"/>
          </p:cNvPicPr>
          <p:nvPr/>
        </p:nvPicPr>
        <p:blipFill>
          <a:blip r:embed="rId3"/>
          <a:stretch>
            <a:fillRect/>
          </a:stretch>
        </p:blipFill>
        <p:spPr>
          <a:xfrm>
            <a:off x="1638253" y="1492603"/>
            <a:ext cx="16247248" cy="3048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sp>
        <p:nvSpPr>
          <p:cNvPr id="2" name="AutoShape 2"/>
          <p:cNvSpPr/>
          <p:nvPr/>
        </p:nvSpPr>
        <p:spPr>
          <a:xfrm>
            <a:off x="1028700" y="1751768"/>
            <a:ext cx="16230600" cy="0"/>
          </a:xfrm>
          <a:prstGeom prst="line">
            <a:avLst/>
          </a:prstGeom>
          <a:ln w="28575" cap="flat">
            <a:solidFill>
              <a:srgbClr val="333333"/>
            </a:solidFill>
            <a:prstDash val="solid"/>
            <a:headEnd type="none" w="sm" len="sm"/>
            <a:tailEnd type="none" w="sm" len="sm"/>
          </a:ln>
        </p:spPr>
      </p:sp>
      <p:sp>
        <p:nvSpPr>
          <p:cNvPr id="4" name="TextBox 4"/>
          <p:cNvSpPr txBox="1"/>
          <p:nvPr/>
        </p:nvSpPr>
        <p:spPr>
          <a:xfrm>
            <a:off x="12222482" y="971550"/>
            <a:ext cx="5036818" cy="431800"/>
          </a:xfrm>
          <a:prstGeom prst="rect">
            <a:avLst/>
          </a:prstGeom>
        </p:spPr>
        <p:txBody>
          <a:bodyPr lIns="0" tIns="0" rIns="0" bIns="0" rtlCol="0" anchor="t">
            <a:spAutoFit/>
          </a:bodyPr>
          <a:lstStyle/>
          <a:p>
            <a:pPr algn="r">
              <a:lnSpc>
                <a:spcPts val="3499"/>
              </a:lnSpc>
            </a:pPr>
            <a:r>
              <a:rPr lang="en-US" sz="2499" b="1" dirty="0">
                <a:solidFill>
                  <a:srgbClr val="333333"/>
                </a:solidFill>
                <a:latin typeface="Public Sans Bold"/>
                <a:ea typeface="Public Sans Bold"/>
                <a:cs typeface="Public Sans Bold"/>
                <a:sym typeface="Public Sans Bold"/>
              </a:rPr>
              <a:t>Company Presentation</a:t>
            </a:r>
          </a:p>
        </p:txBody>
      </p:sp>
      <p:sp>
        <p:nvSpPr>
          <p:cNvPr id="5" name="TextBox 5"/>
          <p:cNvSpPr txBox="1"/>
          <p:nvPr/>
        </p:nvSpPr>
        <p:spPr>
          <a:xfrm>
            <a:off x="-223522" y="332619"/>
            <a:ext cx="10586722" cy="1179297"/>
          </a:xfrm>
          <a:prstGeom prst="rect">
            <a:avLst/>
          </a:prstGeom>
        </p:spPr>
        <p:txBody>
          <a:bodyPr wrap="square" lIns="0" tIns="0" rIns="0" bIns="0" rtlCol="0" anchor="t">
            <a:spAutoFit/>
          </a:bodyPr>
          <a:lstStyle/>
          <a:p>
            <a:pPr algn="ctr">
              <a:lnSpc>
                <a:spcPts val="10199"/>
              </a:lnSpc>
            </a:pPr>
            <a:r>
              <a:rPr lang="en-GB" sz="6000" b="1" i="1" dirty="0">
                <a:solidFill>
                  <a:srgbClr val="333333"/>
                </a:solidFill>
                <a:latin typeface="Noto Serif Display Semi-Bold Italics"/>
                <a:ea typeface="Noto Serif Display Semi-Bold Italics"/>
                <a:cs typeface="Noto Serif Display Semi-Bold Italics"/>
                <a:sym typeface="Noto Serif Display Semi-Bold Italics"/>
              </a:rPr>
              <a:t>Marketing Strategy </a:t>
            </a:r>
            <a:endParaRPr lang="en-US" sz="6000" b="1" i="1" dirty="0">
              <a:solidFill>
                <a:srgbClr val="333333"/>
              </a:solidFill>
              <a:latin typeface="Noto Serif Display Semi-Bold Italics"/>
              <a:ea typeface="Noto Serif Display Semi-Bold Italics"/>
              <a:cs typeface="Noto Serif Display Semi-Bold Italics"/>
              <a:sym typeface="Noto Serif Display Semi-Bold Italics"/>
            </a:endParaRPr>
          </a:p>
        </p:txBody>
      </p:sp>
      <p:grpSp>
        <p:nvGrpSpPr>
          <p:cNvPr id="6" name="Group 6"/>
          <p:cNvGrpSpPr/>
          <p:nvPr/>
        </p:nvGrpSpPr>
        <p:grpSpPr>
          <a:xfrm>
            <a:off x="1028700" y="6618019"/>
            <a:ext cx="7314595" cy="2626314"/>
            <a:chOff x="0" y="0"/>
            <a:chExt cx="6503969" cy="2335258"/>
          </a:xfrm>
        </p:grpSpPr>
        <p:sp>
          <p:nvSpPr>
            <p:cNvPr id="7" name="Freeform 7"/>
            <p:cNvSpPr/>
            <p:nvPr/>
          </p:nvSpPr>
          <p:spPr>
            <a:xfrm>
              <a:off x="0" y="0"/>
              <a:ext cx="6503969" cy="2335258"/>
            </a:xfrm>
            <a:custGeom>
              <a:avLst/>
              <a:gdLst/>
              <a:ahLst/>
              <a:cxnLst/>
              <a:rect l="l" t="t" r="r" b="b"/>
              <a:pathLst>
                <a:path w="6503969" h="2335258">
                  <a:moveTo>
                    <a:pt x="6379509" y="59690"/>
                  </a:moveTo>
                  <a:cubicBezTo>
                    <a:pt x="6415069" y="59690"/>
                    <a:pt x="6444279" y="88900"/>
                    <a:pt x="6444279" y="124460"/>
                  </a:cubicBezTo>
                  <a:lnTo>
                    <a:pt x="6444279" y="2210798"/>
                  </a:lnTo>
                  <a:cubicBezTo>
                    <a:pt x="6444279" y="2246358"/>
                    <a:pt x="6415069" y="2275568"/>
                    <a:pt x="6379509" y="2275568"/>
                  </a:cubicBezTo>
                  <a:lnTo>
                    <a:pt x="124460" y="2275568"/>
                  </a:lnTo>
                  <a:cubicBezTo>
                    <a:pt x="88900" y="2275568"/>
                    <a:pt x="59690" y="2246358"/>
                    <a:pt x="59690" y="2210798"/>
                  </a:cubicBezTo>
                  <a:lnTo>
                    <a:pt x="59690" y="124460"/>
                  </a:lnTo>
                  <a:cubicBezTo>
                    <a:pt x="59690" y="88900"/>
                    <a:pt x="88900" y="59690"/>
                    <a:pt x="124460" y="59690"/>
                  </a:cubicBezTo>
                  <a:lnTo>
                    <a:pt x="6379509" y="59690"/>
                  </a:lnTo>
                  <a:moveTo>
                    <a:pt x="6379509" y="0"/>
                  </a:moveTo>
                  <a:lnTo>
                    <a:pt x="124460" y="0"/>
                  </a:lnTo>
                  <a:cubicBezTo>
                    <a:pt x="55880" y="0"/>
                    <a:pt x="0" y="55880"/>
                    <a:pt x="0" y="124460"/>
                  </a:cubicBezTo>
                  <a:lnTo>
                    <a:pt x="0" y="2210798"/>
                  </a:lnTo>
                  <a:cubicBezTo>
                    <a:pt x="0" y="2279378"/>
                    <a:pt x="55880" y="2335258"/>
                    <a:pt x="124460" y="2335258"/>
                  </a:cubicBezTo>
                  <a:lnTo>
                    <a:pt x="6379509" y="2335258"/>
                  </a:lnTo>
                  <a:cubicBezTo>
                    <a:pt x="6448089" y="2335258"/>
                    <a:pt x="6503969" y="2279378"/>
                    <a:pt x="6503969" y="2210798"/>
                  </a:cubicBezTo>
                  <a:lnTo>
                    <a:pt x="6503969" y="124460"/>
                  </a:lnTo>
                  <a:cubicBezTo>
                    <a:pt x="6503969" y="55880"/>
                    <a:pt x="6448089" y="0"/>
                    <a:pt x="6379509" y="0"/>
                  </a:cubicBezTo>
                  <a:close/>
                </a:path>
              </a:pathLst>
            </a:custGeom>
            <a:solidFill>
              <a:srgbClr val="333333"/>
            </a:solidFill>
          </p:spPr>
        </p:sp>
      </p:grpSp>
      <p:grpSp>
        <p:nvGrpSpPr>
          <p:cNvPr id="8" name="Group 8"/>
          <p:cNvGrpSpPr/>
          <p:nvPr/>
        </p:nvGrpSpPr>
        <p:grpSpPr>
          <a:xfrm>
            <a:off x="9707683" y="6594474"/>
            <a:ext cx="7314595" cy="2626314"/>
            <a:chOff x="0" y="0"/>
            <a:chExt cx="6503969" cy="2335258"/>
          </a:xfrm>
        </p:grpSpPr>
        <p:sp>
          <p:nvSpPr>
            <p:cNvPr id="9" name="Freeform 9"/>
            <p:cNvSpPr/>
            <p:nvPr/>
          </p:nvSpPr>
          <p:spPr>
            <a:xfrm>
              <a:off x="0" y="0"/>
              <a:ext cx="6503969" cy="2335258"/>
            </a:xfrm>
            <a:custGeom>
              <a:avLst/>
              <a:gdLst/>
              <a:ahLst/>
              <a:cxnLst/>
              <a:rect l="l" t="t" r="r" b="b"/>
              <a:pathLst>
                <a:path w="6503969" h="2335258">
                  <a:moveTo>
                    <a:pt x="6379509" y="59690"/>
                  </a:moveTo>
                  <a:cubicBezTo>
                    <a:pt x="6415069" y="59690"/>
                    <a:pt x="6444279" y="88900"/>
                    <a:pt x="6444279" y="124460"/>
                  </a:cubicBezTo>
                  <a:lnTo>
                    <a:pt x="6444279" y="2210798"/>
                  </a:lnTo>
                  <a:cubicBezTo>
                    <a:pt x="6444279" y="2246358"/>
                    <a:pt x="6415069" y="2275568"/>
                    <a:pt x="6379509" y="2275568"/>
                  </a:cubicBezTo>
                  <a:lnTo>
                    <a:pt x="124460" y="2275568"/>
                  </a:lnTo>
                  <a:cubicBezTo>
                    <a:pt x="88900" y="2275568"/>
                    <a:pt x="59690" y="2246358"/>
                    <a:pt x="59690" y="2210798"/>
                  </a:cubicBezTo>
                  <a:lnTo>
                    <a:pt x="59690" y="124460"/>
                  </a:lnTo>
                  <a:cubicBezTo>
                    <a:pt x="59690" y="88900"/>
                    <a:pt x="88900" y="59690"/>
                    <a:pt x="124460" y="59690"/>
                  </a:cubicBezTo>
                  <a:lnTo>
                    <a:pt x="6379509" y="59690"/>
                  </a:lnTo>
                  <a:moveTo>
                    <a:pt x="6379509" y="0"/>
                  </a:moveTo>
                  <a:lnTo>
                    <a:pt x="124460" y="0"/>
                  </a:lnTo>
                  <a:cubicBezTo>
                    <a:pt x="55880" y="0"/>
                    <a:pt x="0" y="55880"/>
                    <a:pt x="0" y="124460"/>
                  </a:cubicBezTo>
                  <a:lnTo>
                    <a:pt x="0" y="2210798"/>
                  </a:lnTo>
                  <a:cubicBezTo>
                    <a:pt x="0" y="2279378"/>
                    <a:pt x="55880" y="2335258"/>
                    <a:pt x="124460" y="2335258"/>
                  </a:cubicBezTo>
                  <a:lnTo>
                    <a:pt x="6379509" y="2335258"/>
                  </a:lnTo>
                  <a:cubicBezTo>
                    <a:pt x="6448089" y="2335258"/>
                    <a:pt x="6503969" y="2279378"/>
                    <a:pt x="6503969" y="2210798"/>
                  </a:cubicBezTo>
                  <a:lnTo>
                    <a:pt x="6503969" y="124460"/>
                  </a:lnTo>
                  <a:cubicBezTo>
                    <a:pt x="6503969" y="55880"/>
                    <a:pt x="6448089" y="0"/>
                    <a:pt x="6379509" y="0"/>
                  </a:cubicBezTo>
                  <a:close/>
                </a:path>
              </a:pathLst>
            </a:custGeom>
            <a:solidFill>
              <a:srgbClr val="333333"/>
            </a:solidFill>
          </p:spPr>
        </p:sp>
      </p:grpSp>
      <p:grpSp>
        <p:nvGrpSpPr>
          <p:cNvPr id="10" name="Group 10"/>
          <p:cNvGrpSpPr/>
          <p:nvPr/>
        </p:nvGrpSpPr>
        <p:grpSpPr>
          <a:xfrm>
            <a:off x="2354052" y="5623345"/>
            <a:ext cx="3993857" cy="773093"/>
            <a:chOff x="0" y="0"/>
            <a:chExt cx="3411676" cy="660400"/>
          </a:xfrm>
        </p:grpSpPr>
        <p:sp>
          <p:nvSpPr>
            <p:cNvPr id="11" name="Freeform 11"/>
            <p:cNvSpPr/>
            <p:nvPr/>
          </p:nvSpPr>
          <p:spPr>
            <a:xfrm>
              <a:off x="0" y="0"/>
              <a:ext cx="3411676" cy="660400"/>
            </a:xfrm>
            <a:custGeom>
              <a:avLst/>
              <a:gdLst/>
              <a:ahLst/>
              <a:cxnLst/>
              <a:rect l="l" t="t" r="r" b="b"/>
              <a:pathLst>
                <a:path w="3411676" h="660400">
                  <a:moveTo>
                    <a:pt x="3287216" y="660400"/>
                  </a:moveTo>
                  <a:lnTo>
                    <a:pt x="124460" y="660400"/>
                  </a:lnTo>
                  <a:cubicBezTo>
                    <a:pt x="55880" y="660400"/>
                    <a:pt x="0" y="604520"/>
                    <a:pt x="0" y="535940"/>
                  </a:cubicBezTo>
                  <a:lnTo>
                    <a:pt x="0" y="124460"/>
                  </a:lnTo>
                  <a:cubicBezTo>
                    <a:pt x="0" y="55880"/>
                    <a:pt x="55880" y="0"/>
                    <a:pt x="124460" y="0"/>
                  </a:cubicBezTo>
                  <a:lnTo>
                    <a:pt x="3287216" y="0"/>
                  </a:lnTo>
                  <a:cubicBezTo>
                    <a:pt x="3355796" y="0"/>
                    <a:pt x="3411676" y="55880"/>
                    <a:pt x="3411676" y="124460"/>
                  </a:cubicBezTo>
                  <a:lnTo>
                    <a:pt x="3411676" y="535940"/>
                  </a:lnTo>
                  <a:cubicBezTo>
                    <a:pt x="3411676" y="604520"/>
                    <a:pt x="3355796" y="660400"/>
                    <a:pt x="3287216" y="660400"/>
                  </a:cubicBezTo>
                  <a:close/>
                </a:path>
              </a:pathLst>
            </a:custGeom>
            <a:solidFill>
              <a:srgbClr val="333333"/>
            </a:solidFill>
          </p:spPr>
        </p:sp>
      </p:grpSp>
      <p:grpSp>
        <p:nvGrpSpPr>
          <p:cNvPr id="12" name="Group 12"/>
          <p:cNvGrpSpPr/>
          <p:nvPr/>
        </p:nvGrpSpPr>
        <p:grpSpPr>
          <a:xfrm>
            <a:off x="11689563" y="5606027"/>
            <a:ext cx="3993857" cy="773093"/>
            <a:chOff x="0" y="0"/>
            <a:chExt cx="3411676" cy="660400"/>
          </a:xfrm>
        </p:grpSpPr>
        <p:sp>
          <p:nvSpPr>
            <p:cNvPr id="13" name="Freeform 13"/>
            <p:cNvSpPr/>
            <p:nvPr/>
          </p:nvSpPr>
          <p:spPr>
            <a:xfrm>
              <a:off x="0" y="0"/>
              <a:ext cx="3411676" cy="660400"/>
            </a:xfrm>
            <a:custGeom>
              <a:avLst/>
              <a:gdLst/>
              <a:ahLst/>
              <a:cxnLst/>
              <a:rect l="l" t="t" r="r" b="b"/>
              <a:pathLst>
                <a:path w="3411676" h="660400">
                  <a:moveTo>
                    <a:pt x="3287216" y="660400"/>
                  </a:moveTo>
                  <a:lnTo>
                    <a:pt x="124460" y="660400"/>
                  </a:lnTo>
                  <a:cubicBezTo>
                    <a:pt x="55880" y="660400"/>
                    <a:pt x="0" y="604520"/>
                    <a:pt x="0" y="535940"/>
                  </a:cubicBezTo>
                  <a:lnTo>
                    <a:pt x="0" y="124460"/>
                  </a:lnTo>
                  <a:cubicBezTo>
                    <a:pt x="0" y="55880"/>
                    <a:pt x="55880" y="0"/>
                    <a:pt x="124460" y="0"/>
                  </a:cubicBezTo>
                  <a:lnTo>
                    <a:pt x="3287216" y="0"/>
                  </a:lnTo>
                  <a:cubicBezTo>
                    <a:pt x="3355796" y="0"/>
                    <a:pt x="3411676" y="55880"/>
                    <a:pt x="3411676" y="124460"/>
                  </a:cubicBezTo>
                  <a:lnTo>
                    <a:pt x="3411676" y="535940"/>
                  </a:lnTo>
                  <a:cubicBezTo>
                    <a:pt x="3411676" y="604520"/>
                    <a:pt x="3355796" y="660400"/>
                    <a:pt x="3287216" y="660400"/>
                  </a:cubicBezTo>
                  <a:close/>
                </a:path>
              </a:pathLst>
            </a:custGeom>
            <a:solidFill>
              <a:srgbClr val="333333"/>
            </a:solidFill>
          </p:spPr>
        </p:sp>
      </p:grpSp>
      <p:sp>
        <p:nvSpPr>
          <p:cNvPr id="14" name="TextBox 14"/>
          <p:cNvSpPr txBox="1"/>
          <p:nvPr/>
        </p:nvSpPr>
        <p:spPr>
          <a:xfrm>
            <a:off x="2320487" y="5838888"/>
            <a:ext cx="3851713" cy="362215"/>
          </a:xfrm>
          <a:prstGeom prst="rect">
            <a:avLst/>
          </a:prstGeom>
        </p:spPr>
        <p:txBody>
          <a:bodyPr lIns="0" tIns="0" rIns="0" bIns="0" rtlCol="0" anchor="t">
            <a:spAutoFit/>
          </a:bodyPr>
          <a:lstStyle/>
          <a:p>
            <a:pPr algn="ctr">
              <a:lnSpc>
                <a:spcPts val="2999"/>
              </a:lnSpc>
            </a:pPr>
            <a:r>
              <a:rPr lang="en-GB" sz="2499" b="1" dirty="0">
                <a:solidFill>
                  <a:srgbClr val="F5F5F4"/>
                </a:solidFill>
                <a:latin typeface="Public Sans Bold"/>
                <a:ea typeface="Public Sans Bold"/>
                <a:cs typeface="Public Sans Bold"/>
                <a:sym typeface="Public Sans Bold"/>
              </a:rPr>
              <a:t>Offline advertising</a:t>
            </a:r>
            <a:endParaRPr lang="en-US" sz="2499" b="1" dirty="0">
              <a:solidFill>
                <a:srgbClr val="F5F5F4"/>
              </a:solidFill>
              <a:latin typeface="Public Sans Bold"/>
              <a:ea typeface="Public Sans Bold"/>
              <a:cs typeface="Public Sans Bold"/>
              <a:sym typeface="Public Sans Bold"/>
            </a:endParaRPr>
          </a:p>
        </p:txBody>
      </p:sp>
      <p:sp>
        <p:nvSpPr>
          <p:cNvPr id="15" name="TextBox 15"/>
          <p:cNvSpPr txBox="1"/>
          <p:nvPr/>
        </p:nvSpPr>
        <p:spPr>
          <a:xfrm>
            <a:off x="11831707" y="5768015"/>
            <a:ext cx="3851713" cy="362215"/>
          </a:xfrm>
          <a:prstGeom prst="rect">
            <a:avLst/>
          </a:prstGeom>
        </p:spPr>
        <p:txBody>
          <a:bodyPr lIns="0" tIns="0" rIns="0" bIns="0" rtlCol="0" anchor="t">
            <a:spAutoFit/>
          </a:bodyPr>
          <a:lstStyle/>
          <a:p>
            <a:pPr algn="ctr">
              <a:lnSpc>
                <a:spcPts val="2999"/>
              </a:lnSpc>
            </a:pPr>
            <a:r>
              <a:rPr lang="en-GB" sz="2499" b="1" dirty="0">
                <a:solidFill>
                  <a:srgbClr val="F5F5F4"/>
                </a:solidFill>
                <a:latin typeface="Public Sans Bold"/>
                <a:ea typeface="Public Sans Bold"/>
                <a:cs typeface="Public Sans Bold"/>
                <a:sym typeface="Public Sans Bold"/>
              </a:rPr>
              <a:t>Industry events</a:t>
            </a:r>
            <a:endParaRPr lang="en-US" sz="2499" b="1" dirty="0">
              <a:solidFill>
                <a:srgbClr val="F5F5F4"/>
              </a:solidFill>
              <a:latin typeface="Public Sans Bold"/>
              <a:ea typeface="Public Sans Bold"/>
              <a:cs typeface="Public Sans Bold"/>
              <a:sym typeface="Public Sans Bold"/>
            </a:endParaRPr>
          </a:p>
        </p:txBody>
      </p:sp>
      <p:sp>
        <p:nvSpPr>
          <p:cNvPr id="16" name="TextBox 16"/>
          <p:cNvSpPr txBox="1"/>
          <p:nvPr/>
        </p:nvSpPr>
        <p:spPr>
          <a:xfrm>
            <a:off x="1661028" y="6947950"/>
            <a:ext cx="5673308" cy="1773242"/>
          </a:xfrm>
          <a:prstGeom prst="rect">
            <a:avLst/>
          </a:prstGeom>
        </p:spPr>
        <p:txBody>
          <a:bodyPr lIns="0" tIns="0" rIns="0" bIns="0" rtlCol="0" anchor="t">
            <a:spAutoFit/>
          </a:bodyPr>
          <a:lstStyle/>
          <a:p>
            <a:pPr algn="l">
              <a:lnSpc>
                <a:spcPts val="2760"/>
              </a:lnSpc>
            </a:pPr>
            <a:r>
              <a:rPr lang="ru-RU" sz="2300" dirty="0">
                <a:solidFill>
                  <a:srgbClr val="333333"/>
                </a:solidFill>
                <a:latin typeface="Public Sans"/>
                <a:ea typeface="Public Sans"/>
                <a:cs typeface="Public Sans"/>
                <a:sym typeface="Public Sans"/>
              </a:rPr>
              <a:t>○ </a:t>
            </a:r>
            <a:r>
              <a:rPr lang="en-US" sz="2300" dirty="0">
                <a:solidFill>
                  <a:srgbClr val="333333"/>
                </a:solidFill>
                <a:latin typeface="Public Sans"/>
                <a:ea typeface="Public Sans"/>
                <a:cs typeface="Public Sans"/>
                <a:sym typeface="Public Sans"/>
              </a:rPr>
              <a:t>Regular participation in exhibitions and conferences</a:t>
            </a:r>
            <a:endParaRPr lang="uk-UA" sz="2300" dirty="0">
              <a:solidFill>
                <a:srgbClr val="333333"/>
              </a:solidFill>
              <a:latin typeface="Public Sans"/>
              <a:ea typeface="Public Sans"/>
              <a:cs typeface="Public Sans"/>
              <a:sym typeface="Public Sans"/>
            </a:endParaRPr>
          </a:p>
          <a:p>
            <a:pPr algn="l">
              <a:lnSpc>
                <a:spcPts val="2760"/>
              </a:lnSpc>
            </a:pPr>
            <a:endParaRPr lang="ru-RU" sz="2300" dirty="0">
              <a:solidFill>
                <a:srgbClr val="333333"/>
              </a:solidFill>
              <a:latin typeface="Public Sans"/>
              <a:ea typeface="Public Sans"/>
              <a:cs typeface="Public Sans"/>
              <a:sym typeface="Public Sans"/>
            </a:endParaRPr>
          </a:p>
          <a:p>
            <a:pPr algn="l">
              <a:lnSpc>
                <a:spcPts val="2760"/>
              </a:lnSpc>
            </a:pPr>
            <a:r>
              <a:rPr lang="ru-RU" sz="2300" dirty="0">
                <a:solidFill>
                  <a:srgbClr val="333333"/>
                </a:solidFill>
                <a:latin typeface="Public Sans"/>
                <a:ea typeface="Public Sans"/>
                <a:cs typeface="Public Sans"/>
                <a:sym typeface="Public Sans"/>
              </a:rPr>
              <a:t>○ </a:t>
            </a:r>
            <a:r>
              <a:rPr lang="en-US" sz="2300" dirty="0">
                <a:solidFill>
                  <a:srgbClr val="333333"/>
                </a:solidFill>
                <a:latin typeface="Public Sans"/>
                <a:ea typeface="Public Sans"/>
                <a:cs typeface="Public Sans"/>
                <a:sym typeface="Public Sans"/>
              </a:rPr>
              <a:t>Establishing B2B connections through personal presentations</a:t>
            </a:r>
          </a:p>
        </p:txBody>
      </p:sp>
      <p:sp>
        <p:nvSpPr>
          <p:cNvPr id="17" name="TextBox 17"/>
          <p:cNvSpPr txBox="1"/>
          <p:nvPr/>
        </p:nvSpPr>
        <p:spPr>
          <a:xfrm>
            <a:off x="10363200" y="6947950"/>
            <a:ext cx="5673308" cy="1414170"/>
          </a:xfrm>
          <a:prstGeom prst="rect">
            <a:avLst/>
          </a:prstGeom>
        </p:spPr>
        <p:txBody>
          <a:bodyPr lIns="0" tIns="0" rIns="0" bIns="0" rtlCol="0" anchor="t">
            <a:spAutoFit/>
          </a:bodyPr>
          <a:lstStyle/>
          <a:p>
            <a:pPr algn="l">
              <a:lnSpc>
                <a:spcPts val="2760"/>
              </a:lnSpc>
            </a:pPr>
            <a:r>
              <a:rPr lang="ru-RU" sz="2300" dirty="0">
                <a:solidFill>
                  <a:srgbClr val="333333"/>
                </a:solidFill>
                <a:latin typeface="Public Sans"/>
                <a:ea typeface="Public Sans"/>
                <a:cs typeface="Public Sans"/>
                <a:sym typeface="Public Sans"/>
              </a:rPr>
              <a:t>○  </a:t>
            </a:r>
            <a:r>
              <a:rPr lang="en-GB" sz="2300" dirty="0">
                <a:solidFill>
                  <a:srgbClr val="333333"/>
                </a:solidFill>
                <a:latin typeface="Public Sans"/>
                <a:ea typeface="Public Sans"/>
                <a:cs typeface="Public Sans"/>
                <a:sym typeface="Public Sans"/>
              </a:rPr>
              <a:t>Publications in industry-specific media</a:t>
            </a:r>
            <a:endParaRPr lang="uk-UA" sz="2300" dirty="0">
              <a:solidFill>
                <a:srgbClr val="333333"/>
              </a:solidFill>
              <a:latin typeface="Public Sans"/>
              <a:ea typeface="Public Sans"/>
              <a:cs typeface="Public Sans"/>
              <a:sym typeface="Public Sans"/>
            </a:endParaRPr>
          </a:p>
          <a:p>
            <a:pPr algn="l">
              <a:lnSpc>
                <a:spcPts val="2760"/>
              </a:lnSpc>
            </a:pPr>
            <a:endParaRPr lang="ru-RU" sz="2300" dirty="0">
              <a:solidFill>
                <a:srgbClr val="333333"/>
              </a:solidFill>
              <a:latin typeface="Public Sans"/>
              <a:ea typeface="Public Sans"/>
              <a:cs typeface="Public Sans"/>
              <a:sym typeface="Public Sans"/>
            </a:endParaRPr>
          </a:p>
          <a:p>
            <a:pPr algn="l">
              <a:lnSpc>
                <a:spcPts val="2760"/>
              </a:lnSpc>
            </a:pPr>
            <a:r>
              <a:rPr lang="ru-RU" sz="2300" dirty="0">
                <a:solidFill>
                  <a:srgbClr val="333333"/>
                </a:solidFill>
                <a:latin typeface="Public Sans"/>
                <a:ea typeface="Public Sans"/>
                <a:cs typeface="Public Sans"/>
                <a:sym typeface="Public Sans"/>
              </a:rPr>
              <a:t>○ </a:t>
            </a:r>
            <a:r>
              <a:rPr lang="en-US" sz="2300" dirty="0">
                <a:solidFill>
                  <a:srgbClr val="333333"/>
                </a:solidFill>
                <a:latin typeface="Public Sans"/>
                <a:ea typeface="Public Sans"/>
                <a:cs typeface="Public Sans"/>
                <a:sym typeface="Public Sans"/>
              </a:rPr>
              <a:t>Distribution of flyers in construction stores, offices, and at events</a:t>
            </a:r>
          </a:p>
        </p:txBody>
      </p:sp>
      <p:grpSp>
        <p:nvGrpSpPr>
          <p:cNvPr id="20" name="Group 10">
            <a:extLst>
              <a:ext uri="{FF2B5EF4-FFF2-40B4-BE49-F238E27FC236}">
                <a16:creationId xmlns:a16="http://schemas.microsoft.com/office/drawing/2014/main" id="{3009222B-0DBB-4D99-AF41-088A181E33C8}"/>
              </a:ext>
            </a:extLst>
          </p:cNvPr>
          <p:cNvGrpSpPr/>
          <p:nvPr/>
        </p:nvGrpSpPr>
        <p:grpSpPr>
          <a:xfrm>
            <a:off x="7050065" y="1959872"/>
            <a:ext cx="3993857" cy="773093"/>
            <a:chOff x="0" y="0"/>
            <a:chExt cx="3411676" cy="660400"/>
          </a:xfrm>
        </p:grpSpPr>
        <p:sp>
          <p:nvSpPr>
            <p:cNvPr id="21" name="Freeform 11">
              <a:extLst>
                <a:ext uri="{FF2B5EF4-FFF2-40B4-BE49-F238E27FC236}">
                  <a16:creationId xmlns:a16="http://schemas.microsoft.com/office/drawing/2014/main" id="{82D0D6FC-BB88-48F5-B52B-8D4E774F1643}"/>
                </a:ext>
              </a:extLst>
            </p:cNvPr>
            <p:cNvSpPr/>
            <p:nvPr/>
          </p:nvSpPr>
          <p:spPr>
            <a:xfrm>
              <a:off x="0" y="0"/>
              <a:ext cx="3411676" cy="660400"/>
            </a:xfrm>
            <a:custGeom>
              <a:avLst/>
              <a:gdLst/>
              <a:ahLst/>
              <a:cxnLst/>
              <a:rect l="l" t="t" r="r" b="b"/>
              <a:pathLst>
                <a:path w="3411676" h="660400">
                  <a:moveTo>
                    <a:pt x="3287216" y="660400"/>
                  </a:moveTo>
                  <a:lnTo>
                    <a:pt x="124460" y="660400"/>
                  </a:lnTo>
                  <a:cubicBezTo>
                    <a:pt x="55880" y="660400"/>
                    <a:pt x="0" y="604520"/>
                    <a:pt x="0" y="535940"/>
                  </a:cubicBezTo>
                  <a:lnTo>
                    <a:pt x="0" y="124460"/>
                  </a:lnTo>
                  <a:cubicBezTo>
                    <a:pt x="0" y="55880"/>
                    <a:pt x="55880" y="0"/>
                    <a:pt x="124460" y="0"/>
                  </a:cubicBezTo>
                  <a:lnTo>
                    <a:pt x="3287216" y="0"/>
                  </a:lnTo>
                  <a:cubicBezTo>
                    <a:pt x="3355796" y="0"/>
                    <a:pt x="3411676" y="55880"/>
                    <a:pt x="3411676" y="124460"/>
                  </a:cubicBezTo>
                  <a:lnTo>
                    <a:pt x="3411676" y="535940"/>
                  </a:lnTo>
                  <a:cubicBezTo>
                    <a:pt x="3411676" y="604520"/>
                    <a:pt x="3355796" y="660400"/>
                    <a:pt x="3287216" y="660400"/>
                  </a:cubicBezTo>
                  <a:close/>
                </a:path>
              </a:pathLst>
            </a:custGeom>
            <a:solidFill>
              <a:srgbClr val="333333"/>
            </a:solidFill>
          </p:spPr>
        </p:sp>
      </p:grpSp>
      <p:sp>
        <p:nvSpPr>
          <p:cNvPr id="24" name="TextBox 14">
            <a:extLst>
              <a:ext uri="{FF2B5EF4-FFF2-40B4-BE49-F238E27FC236}">
                <a16:creationId xmlns:a16="http://schemas.microsoft.com/office/drawing/2014/main" id="{C1D4DDA7-EFCD-4734-B549-50FE2E5848D0}"/>
              </a:ext>
            </a:extLst>
          </p:cNvPr>
          <p:cNvSpPr txBox="1"/>
          <p:nvPr/>
        </p:nvSpPr>
        <p:spPr>
          <a:xfrm>
            <a:off x="7061617" y="2130898"/>
            <a:ext cx="3851713" cy="362215"/>
          </a:xfrm>
          <a:prstGeom prst="rect">
            <a:avLst/>
          </a:prstGeom>
        </p:spPr>
        <p:txBody>
          <a:bodyPr lIns="0" tIns="0" rIns="0" bIns="0" rtlCol="0" anchor="t">
            <a:spAutoFit/>
          </a:bodyPr>
          <a:lstStyle/>
          <a:p>
            <a:pPr algn="ctr">
              <a:lnSpc>
                <a:spcPts val="2999"/>
              </a:lnSpc>
            </a:pPr>
            <a:r>
              <a:rPr lang="en-GB" sz="2499" b="1" dirty="0">
                <a:solidFill>
                  <a:srgbClr val="F5F5F4"/>
                </a:solidFill>
                <a:latin typeface="Public Sans Bold"/>
                <a:ea typeface="Public Sans Bold"/>
                <a:cs typeface="Public Sans Bold"/>
                <a:sym typeface="Public Sans Bold"/>
              </a:rPr>
              <a:t>Online promotion</a:t>
            </a:r>
            <a:endParaRPr lang="en-US" sz="2499" b="1" dirty="0">
              <a:solidFill>
                <a:srgbClr val="F5F5F4"/>
              </a:solidFill>
              <a:latin typeface="Public Sans Bold"/>
              <a:ea typeface="Public Sans Bold"/>
              <a:cs typeface="Public Sans Bold"/>
              <a:sym typeface="Public Sans Bold"/>
            </a:endParaRPr>
          </a:p>
        </p:txBody>
      </p:sp>
      <p:grpSp>
        <p:nvGrpSpPr>
          <p:cNvPr id="25" name="Group 6">
            <a:extLst>
              <a:ext uri="{FF2B5EF4-FFF2-40B4-BE49-F238E27FC236}">
                <a16:creationId xmlns:a16="http://schemas.microsoft.com/office/drawing/2014/main" id="{18ED1965-1494-402C-8E64-80C1CD48348A}"/>
              </a:ext>
            </a:extLst>
          </p:cNvPr>
          <p:cNvGrpSpPr/>
          <p:nvPr/>
        </p:nvGrpSpPr>
        <p:grpSpPr>
          <a:xfrm>
            <a:off x="5330177" y="2869560"/>
            <a:ext cx="7314595" cy="2626314"/>
            <a:chOff x="0" y="0"/>
            <a:chExt cx="6503969" cy="2335258"/>
          </a:xfrm>
        </p:grpSpPr>
        <p:sp>
          <p:nvSpPr>
            <p:cNvPr id="26" name="Freeform 7">
              <a:extLst>
                <a:ext uri="{FF2B5EF4-FFF2-40B4-BE49-F238E27FC236}">
                  <a16:creationId xmlns:a16="http://schemas.microsoft.com/office/drawing/2014/main" id="{E38597AD-8499-4D2C-837F-5FA06BB413AD}"/>
                </a:ext>
              </a:extLst>
            </p:cNvPr>
            <p:cNvSpPr/>
            <p:nvPr/>
          </p:nvSpPr>
          <p:spPr>
            <a:xfrm>
              <a:off x="0" y="0"/>
              <a:ext cx="6503969" cy="2335258"/>
            </a:xfrm>
            <a:custGeom>
              <a:avLst/>
              <a:gdLst/>
              <a:ahLst/>
              <a:cxnLst/>
              <a:rect l="l" t="t" r="r" b="b"/>
              <a:pathLst>
                <a:path w="6503969" h="2335258">
                  <a:moveTo>
                    <a:pt x="6379509" y="59690"/>
                  </a:moveTo>
                  <a:cubicBezTo>
                    <a:pt x="6415069" y="59690"/>
                    <a:pt x="6444279" y="88900"/>
                    <a:pt x="6444279" y="124460"/>
                  </a:cubicBezTo>
                  <a:lnTo>
                    <a:pt x="6444279" y="2210798"/>
                  </a:lnTo>
                  <a:cubicBezTo>
                    <a:pt x="6444279" y="2246358"/>
                    <a:pt x="6415069" y="2275568"/>
                    <a:pt x="6379509" y="2275568"/>
                  </a:cubicBezTo>
                  <a:lnTo>
                    <a:pt x="124460" y="2275568"/>
                  </a:lnTo>
                  <a:cubicBezTo>
                    <a:pt x="88900" y="2275568"/>
                    <a:pt x="59690" y="2246358"/>
                    <a:pt x="59690" y="2210798"/>
                  </a:cubicBezTo>
                  <a:lnTo>
                    <a:pt x="59690" y="124460"/>
                  </a:lnTo>
                  <a:cubicBezTo>
                    <a:pt x="59690" y="88900"/>
                    <a:pt x="88900" y="59690"/>
                    <a:pt x="124460" y="59690"/>
                  </a:cubicBezTo>
                  <a:lnTo>
                    <a:pt x="6379509" y="59690"/>
                  </a:lnTo>
                  <a:moveTo>
                    <a:pt x="6379509" y="0"/>
                  </a:moveTo>
                  <a:lnTo>
                    <a:pt x="124460" y="0"/>
                  </a:lnTo>
                  <a:cubicBezTo>
                    <a:pt x="55880" y="0"/>
                    <a:pt x="0" y="55880"/>
                    <a:pt x="0" y="124460"/>
                  </a:cubicBezTo>
                  <a:lnTo>
                    <a:pt x="0" y="2210798"/>
                  </a:lnTo>
                  <a:cubicBezTo>
                    <a:pt x="0" y="2279378"/>
                    <a:pt x="55880" y="2335258"/>
                    <a:pt x="124460" y="2335258"/>
                  </a:cubicBezTo>
                  <a:lnTo>
                    <a:pt x="6379509" y="2335258"/>
                  </a:lnTo>
                  <a:cubicBezTo>
                    <a:pt x="6448089" y="2335258"/>
                    <a:pt x="6503969" y="2279378"/>
                    <a:pt x="6503969" y="2210798"/>
                  </a:cubicBezTo>
                  <a:lnTo>
                    <a:pt x="6503969" y="124460"/>
                  </a:lnTo>
                  <a:cubicBezTo>
                    <a:pt x="6503969" y="55880"/>
                    <a:pt x="6448089" y="0"/>
                    <a:pt x="6379509" y="0"/>
                  </a:cubicBezTo>
                  <a:close/>
                </a:path>
              </a:pathLst>
            </a:custGeom>
            <a:solidFill>
              <a:srgbClr val="333333"/>
            </a:solidFill>
          </p:spPr>
        </p:sp>
      </p:grpSp>
      <p:sp>
        <p:nvSpPr>
          <p:cNvPr id="27" name="TextBox 16">
            <a:extLst>
              <a:ext uri="{FF2B5EF4-FFF2-40B4-BE49-F238E27FC236}">
                <a16:creationId xmlns:a16="http://schemas.microsoft.com/office/drawing/2014/main" id="{217A2B6E-0248-4B35-B9A4-9B724B777AB5}"/>
              </a:ext>
            </a:extLst>
          </p:cNvPr>
          <p:cNvSpPr txBox="1"/>
          <p:nvPr/>
        </p:nvSpPr>
        <p:spPr>
          <a:xfrm>
            <a:off x="6165273" y="3261464"/>
            <a:ext cx="6350975" cy="1414298"/>
          </a:xfrm>
          <a:prstGeom prst="rect">
            <a:avLst/>
          </a:prstGeom>
        </p:spPr>
        <p:txBody>
          <a:bodyPr wrap="square" lIns="0" tIns="0" rIns="0" bIns="0" rtlCol="0" anchor="t">
            <a:spAutoFit/>
          </a:bodyPr>
          <a:lstStyle/>
          <a:p>
            <a:pPr algn="l">
              <a:lnSpc>
                <a:spcPts val="2760"/>
              </a:lnSpc>
            </a:pPr>
            <a:r>
              <a:rPr lang="uk-UA" sz="2300" dirty="0">
                <a:solidFill>
                  <a:srgbClr val="333333"/>
                </a:solidFill>
                <a:latin typeface="Public Sans"/>
                <a:ea typeface="Public Sans"/>
                <a:cs typeface="Public Sans"/>
                <a:sym typeface="Public Sans"/>
              </a:rPr>
              <a:t>○ </a:t>
            </a:r>
            <a:r>
              <a:rPr lang="en-GB" sz="2300" dirty="0">
                <a:solidFill>
                  <a:srgbClr val="333333"/>
                </a:solidFill>
                <a:latin typeface="Public Sans"/>
                <a:ea typeface="Public Sans"/>
                <a:cs typeface="Public Sans"/>
                <a:sym typeface="Public Sans"/>
              </a:rPr>
              <a:t>Regular website updates</a:t>
            </a:r>
            <a:endParaRPr lang="uk-UA" sz="2300" dirty="0">
              <a:solidFill>
                <a:srgbClr val="333333"/>
              </a:solidFill>
              <a:latin typeface="Public Sans"/>
              <a:ea typeface="Public Sans"/>
              <a:cs typeface="Public Sans"/>
              <a:sym typeface="Public Sans"/>
            </a:endParaRPr>
          </a:p>
          <a:p>
            <a:pPr algn="l">
              <a:lnSpc>
                <a:spcPts val="2760"/>
              </a:lnSpc>
            </a:pPr>
            <a:endParaRPr lang="uk-UA" sz="2300" dirty="0">
              <a:solidFill>
                <a:srgbClr val="333333"/>
              </a:solidFill>
              <a:latin typeface="Public Sans"/>
              <a:ea typeface="Public Sans"/>
              <a:cs typeface="Public Sans"/>
              <a:sym typeface="Public Sans"/>
            </a:endParaRPr>
          </a:p>
          <a:p>
            <a:pPr>
              <a:lnSpc>
                <a:spcPts val="2760"/>
              </a:lnSpc>
            </a:pPr>
            <a:r>
              <a:rPr lang="uk-UA" sz="2300" dirty="0">
                <a:solidFill>
                  <a:srgbClr val="333333"/>
                </a:solidFill>
                <a:latin typeface="Public Sans"/>
                <a:ea typeface="Public Sans"/>
                <a:cs typeface="Public Sans"/>
                <a:sym typeface="Public Sans"/>
              </a:rPr>
              <a:t>○ </a:t>
            </a:r>
            <a:r>
              <a:rPr lang="en-GB" sz="2300" dirty="0">
                <a:solidFill>
                  <a:srgbClr val="333333"/>
                </a:solidFill>
                <a:latin typeface="Public Sans"/>
                <a:ea typeface="Public Sans"/>
                <a:cs typeface="Public Sans"/>
                <a:sym typeface="Public Sans"/>
              </a:rPr>
              <a:t>Social media activity</a:t>
            </a:r>
            <a:r>
              <a:rPr lang="uk-UA" sz="2300" dirty="0">
                <a:solidFill>
                  <a:srgbClr val="333333"/>
                </a:solidFill>
                <a:latin typeface="Public Sans"/>
                <a:ea typeface="Public Sans"/>
                <a:cs typeface="Public Sans"/>
                <a:sym typeface="Public Sans"/>
              </a:rPr>
              <a:t> </a:t>
            </a:r>
            <a:r>
              <a:rPr lang="en-GB" sz="2300" dirty="0">
                <a:solidFill>
                  <a:srgbClr val="333333"/>
                </a:solidFill>
                <a:latin typeface="Public Sans"/>
                <a:ea typeface="Public Sans"/>
                <a:cs typeface="Public Sans"/>
                <a:sym typeface="Public Sans"/>
              </a:rPr>
              <a:t>(</a:t>
            </a:r>
            <a:r>
              <a:rPr lang="en-GB" sz="2300" dirty="0" err="1">
                <a:solidFill>
                  <a:srgbClr val="333333"/>
                </a:solidFill>
                <a:latin typeface="Public Sans"/>
                <a:ea typeface="Public Sans"/>
                <a:cs typeface="Public Sans"/>
                <a:sym typeface="Public Sans"/>
              </a:rPr>
              <a:t>TikTok</a:t>
            </a:r>
            <a:r>
              <a:rPr lang="en-GB" sz="2300" dirty="0">
                <a:solidFill>
                  <a:srgbClr val="333333"/>
                </a:solidFill>
                <a:latin typeface="Public Sans"/>
                <a:ea typeface="Public Sans"/>
                <a:cs typeface="Public Sans"/>
                <a:sym typeface="Public Sans"/>
              </a:rPr>
              <a:t>, Facebook, Instagram, Telegram, LinkedIn)</a:t>
            </a:r>
            <a:endParaRPr lang="en-US" sz="2300" dirty="0">
              <a:solidFill>
                <a:srgbClr val="333333"/>
              </a:solidFill>
              <a:latin typeface="Public Sans"/>
              <a:ea typeface="Public Sans"/>
              <a:cs typeface="Public Sans"/>
              <a:sym typeface="Public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sp>
        <p:nvSpPr>
          <p:cNvPr id="2" name="AutoShape 2"/>
          <p:cNvSpPr/>
          <p:nvPr/>
        </p:nvSpPr>
        <p:spPr>
          <a:xfrm>
            <a:off x="1028700" y="1751768"/>
            <a:ext cx="16230600" cy="0"/>
          </a:xfrm>
          <a:prstGeom prst="line">
            <a:avLst/>
          </a:prstGeom>
          <a:ln w="28575" cap="flat">
            <a:solidFill>
              <a:srgbClr val="333333"/>
            </a:solidFill>
            <a:prstDash val="solid"/>
            <a:headEnd type="none" w="sm" len="sm"/>
            <a:tailEnd type="none" w="sm" len="sm"/>
          </a:ln>
        </p:spPr>
      </p:sp>
      <p:sp>
        <p:nvSpPr>
          <p:cNvPr id="3" name="AutoShape 3"/>
          <p:cNvSpPr/>
          <p:nvPr/>
        </p:nvSpPr>
        <p:spPr>
          <a:xfrm>
            <a:off x="1028700" y="5408612"/>
            <a:ext cx="1690612" cy="0"/>
          </a:xfrm>
          <a:prstGeom prst="line">
            <a:avLst/>
          </a:prstGeom>
          <a:ln w="28575" cap="flat">
            <a:solidFill>
              <a:srgbClr val="333333"/>
            </a:solidFill>
            <a:prstDash val="solid"/>
            <a:headEnd type="none" w="sm" len="sm"/>
            <a:tailEnd type="none" w="sm" len="sm"/>
          </a:ln>
        </p:spPr>
      </p:sp>
      <p:sp>
        <p:nvSpPr>
          <p:cNvPr id="4" name="AutoShape 4"/>
          <p:cNvSpPr/>
          <p:nvPr/>
        </p:nvSpPr>
        <p:spPr>
          <a:xfrm>
            <a:off x="3075293" y="7090724"/>
            <a:ext cx="5020210" cy="0"/>
          </a:xfrm>
          <a:prstGeom prst="line">
            <a:avLst/>
          </a:prstGeom>
          <a:ln w="28575" cap="flat">
            <a:solidFill>
              <a:srgbClr val="333333"/>
            </a:solidFill>
            <a:prstDash val="solid"/>
            <a:headEnd type="none" w="sm" len="sm"/>
            <a:tailEnd type="none" w="sm" len="sm"/>
          </a:ln>
        </p:spPr>
      </p:sp>
      <p:sp>
        <p:nvSpPr>
          <p:cNvPr id="5" name="AutoShape 5"/>
          <p:cNvSpPr/>
          <p:nvPr/>
        </p:nvSpPr>
        <p:spPr>
          <a:xfrm>
            <a:off x="3075293" y="7763090"/>
            <a:ext cx="5020210" cy="0"/>
          </a:xfrm>
          <a:prstGeom prst="line">
            <a:avLst/>
          </a:prstGeom>
          <a:ln w="28575" cap="flat">
            <a:solidFill>
              <a:srgbClr val="333333"/>
            </a:solidFill>
            <a:prstDash val="solid"/>
            <a:headEnd type="none" w="sm" len="sm"/>
            <a:tailEnd type="none" w="sm" len="sm"/>
          </a:ln>
        </p:spPr>
      </p:sp>
      <p:sp>
        <p:nvSpPr>
          <p:cNvPr id="6" name="AutoShape 6"/>
          <p:cNvSpPr/>
          <p:nvPr/>
        </p:nvSpPr>
        <p:spPr>
          <a:xfrm>
            <a:off x="3075293" y="8439448"/>
            <a:ext cx="5020210" cy="0"/>
          </a:xfrm>
          <a:prstGeom prst="line">
            <a:avLst/>
          </a:prstGeom>
          <a:ln w="28575" cap="flat">
            <a:solidFill>
              <a:srgbClr val="333333"/>
            </a:solidFill>
            <a:prstDash val="solid"/>
            <a:headEnd type="none" w="sm" len="sm"/>
            <a:tailEnd type="none" w="sm" len="sm"/>
          </a:ln>
        </p:spPr>
      </p:sp>
      <p:sp>
        <p:nvSpPr>
          <p:cNvPr id="11" name="TextBox 11"/>
          <p:cNvSpPr txBox="1"/>
          <p:nvPr/>
        </p:nvSpPr>
        <p:spPr>
          <a:xfrm>
            <a:off x="3058685" y="7197940"/>
            <a:ext cx="5036818" cy="410305"/>
          </a:xfrm>
          <a:prstGeom prst="rect">
            <a:avLst/>
          </a:prstGeom>
        </p:spPr>
        <p:txBody>
          <a:bodyPr lIns="0" tIns="0" rIns="0" bIns="0" rtlCol="0" anchor="t">
            <a:spAutoFit/>
          </a:bodyPr>
          <a:lstStyle/>
          <a:p>
            <a:pPr algn="just">
              <a:lnSpc>
                <a:spcPts val="3499"/>
              </a:lnSpc>
            </a:pPr>
            <a:r>
              <a:rPr lang="en-US" sz="2499" dirty="0">
                <a:solidFill>
                  <a:srgbClr val="333333"/>
                </a:solidFill>
                <a:latin typeface="Public Sans"/>
                <a:ea typeface="Public Sans"/>
                <a:cs typeface="Public Sans"/>
                <a:sym typeface="Public Sans"/>
              </a:rPr>
              <a:t>vk@burleasing.com</a:t>
            </a:r>
          </a:p>
        </p:txBody>
      </p:sp>
      <p:sp>
        <p:nvSpPr>
          <p:cNvPr id="12" name="TextBox 12"/>
          <p:cNvSpPr txBox="1"/>
          <p:nvPr/>
        </p:nvSpPr>
        <p:spPr>
          <a:xfrm>
            <a:off x="3058684" y="7874298"/>
            <a:ext cx="5551915" cy="410305"/>
          </a:xfrm>
          <a:prstGeom prst="rect">
            <a:avLst/>
          </a:prstGeom>
        </p:spPr>
        <p:txBody>
          <a:bodyPr wrap="square" lIns="0" tIns="0" rIns="0" bIns="0" rtlCol="0" anchor="t">
            <a:spAutoFit/>
          </a:bodyPr>
          <a:lstStyle/>
          <a:p>
            <a:pPr algn="just">
              <a:lnSpc>
                <a:spcPts val="3499"/>
              </a:lnSpc>
            </a:pPr>
            <a:r>
              <a:rPr lang="en-US" sz="2499" dirty="0">
                <a:solidFill>
                  <a:srgbClr val="333333"/>
                </a:solidFill>
                <a:latin typeface="Public Sans"/>
                <a:ea typeface="Public Sans"/>
                <a:cs typeface="Public Sans"/>
                <a:sym typeface="Public Sans"/>
              </a:rPr>
              <a:t>+380674053870</a:t>
            </a:r>
            <a:r>
              <a:rPr lang="uk-UA" sz="2499" dirty="0">
                <a:solidFill>
                  <a:srgbClr val="333333"/>
                </a:solidFill>
                <a:latin typeface="Public Sans"/>
                <a:ea typeface="Public Sans"/>
                <a:cs typeface="Public Sans"/>
                <a:sym typeface="Public Sans"/>
              </a:rPr>
              <a:t>– </a:t>
            </a:r>
            <a:r>
              <a:rPr lang="en-GB" sz="2499" dirty="0">
                <a:solidFill>
                  <a:srgbClr val="333333"/>
                </a:solidFill>
                <a:latin typeface="Public Sans"/>
                <a:ea typeface="Public Sans"/>
                <a:cs typeface="Public Sans"/>
                <a:sym typeface="Public Sans"/>
              </a:rPr>
              <a:t>Viktor Khomenko</a:t>
            </a:r>
            <a:endParaRPr lang="en-US" sz="2499" dirty="0">
              <a:solidFill>
                <a:srgbClr val="333333"/>
              </a:solidFill>
              <a:latin typeface="Public Sans"/>
              <a:ea typeface="Public Sans"/>
              <a:cs typeface="Public Sans"/>
              <a:sym typeface="Public Sans"/>
            </a:endParaRPr>
          </a:p>
        </p:txBody>
      </p:sp>
      <p:sp>
        <p:nvSpPr>
          <p:cNvPr id="13" name="TextBox 13"/>
          <p:cNvSpPr txBox="1"/>
          <p:nvPr/>
        </p:nvSpPr>
        <p:spPr>
          <a:xfrm>
            <a:off x="3058685" y="6521665"/>
            <a:ext cx="5036818" cy="410177"/>
          </a:xfrm>
          <a:prstGeom prst="rect">
            <a:avLst/>
          </a:prstGeom>
        </p:spPr>
        <p:txBody>
          <a:bodyPr lIns="0" tIns="0" rIns="0" bIns="0" rtlCol="0" anchor="t">
            <a:spAutoFit/>
          </a:bodyPr>
          <a:lstStyle/>
          <a:p>
            <a:pPr algn="just">
              <a:lnSpc>
                <a:spcPts val="3499"/>
              </a:lnSpc>
            </a:pPr>
            <a:r>
              <a:rPr lang="en-GB" sz="2499" dirty="0">
                <a:solidFill>
                  <a:srgbClr val="333333"/>
                </a:solidFill>
                <a:latin typeface="Public Sans"/>
                <a:ea typeface="Public Sans"/>
                <a:cs typeface="Public Sans"/>
                <a:sym typeface="Public Sans"/>
                <a:hlinkClick r:id="rId2"/>
              </a:rPr>
              <a:t>https://burleasing.com</a:t>
            </a:r>
            <a:endParaRPr lang="en-US" sz="2499" dirty="0">
              <a:solidFill>
                <a:srgbClr val="333333"/>
              </a:solidFill>
              <a:latin typeface="Public Sans"/>
              <a:ea typeface="Public Sans"/>
              <a:cs typeface="Public Sans"/>
              <a:sym typeface="Public Sans"/>
            </a:endParaRPr>
          </a:p>
        </p:txBody>
      </p:sp>
      <p:sp>
        <p:nvSpPr>
          <p:cNvPr id="15" name="TextBox 15"/>
          <p:cNvSpPr txBox="1"/>
          <p:nvPr/>
        </p:nvSpPr>
        <p:spPr>
          <a:xfrm>
            <a:off x="12222482" y="971550"/>
            <a:ext cx="5036818" cy="431800"/>
          </a:xfrm>
          <a:prstGeom prst="rect">
            <a:avLst/>
          </a:prstGeom>
        </p:spPr>
        <p:txBody>
          <a:bodyPr lIns="0" tIns="0" rIns="0" bIns="0" rtlCol="0" anchor="t">
            <a:spAutoFit/>
          </a:bodyPr>
          <a:lstStyle/>
          <a:p>
            <a:pPr algn="r">
              <a:lnSpc>
                <a:spcPts val="3499"/>
              </a:lnSpc>
            </a:pPr>
            <a:r>
              <a:rPr lang="en-US" sz="2499" b="1">
                <a:solidFill>
                  <a:srgbClr val="333333"/>
                </a:solidFill>
                <a:latin typeface="Public Sans Bold"/>
                <a:ea typeface="Public Sans Bold"/>
                <a:cs typeface="Public Sans Bold"/>
                <a:sym typeface="Public Sans Bold"/>
              </a:rPr>
              <a:t>Company Presentation</a:t>
            </a:r>
          </a:p>
        </p:txBody>
      </p:sp>
      <p:sp>
        <p:nvSpPr>
          <p:cNvPr id="18" name="TextBox 9">
            <a:extLst>
              <a:ext uri="{FF2B5EF4-FFF2-40B4-BE49-F238E27FC236}">
                <a16:creationId xmlns:a16="http://schemas.microsoft.com/office/drawing/2014/main" id="{C080F0D1-1F83-4A51-B5DA-42E4ADC1051C}"/>
              </a:ext>
            </a:extLst>
          </p:cNvPr>
          <p:cNvSpPr txBox="1"/>
          <p:nvPr/>
        </p:nvSpPr>
        <p:spPr>
          <a:xfrm>
            <a:off x="1028700" y="3333750"/>
            <a:ext cx="8115300" cy="1504950"/>
          </a:xfrm>
          <a:prstGeom prst="rect">
            <a:avLst/>
          </a:prstGeom>
        </p:spPr>
        <p:txBody>
          <a:bodyPr lIns="0" tIns="0" rIns="0" bIns="0" rtlCol="0" anchor="t">
            <a:spAutoFit/>
          </a:bodyPr>
          <a:lstStyle/>
          <a:p>
            <a:pPr algn="l">
              <a:lnSpc>
                <a:spcPts val="11999"/>
              </a:lnSpc>
            </a:pPr>
            <a:r>
              <a:rPr lang="en-US" sz="9999" b="1" i="1" spc="-489" dirty="0">
                <a:solidFill>
                  <a:srgbClr val="333333"/>
                </a:solidFill>
                <a:latin typeface="Noto Serif Display Semi-Bold Italics"/>
                <a:ea typeface="Noto Serif Display Semi-Bold Italics"/>
                <a:cs typeface="Noto Serif Display Semi-Bold Italics"/>
                <a:sym typeface="Noto Serif Display Semi-Bold Italics"/>
              </a:rPr>
              <a:t>Thank you</a:t>
            </a:r>
          </a:p>
        </p:txBody>
      </p:sp>
      <p:sp>
        <p:nvSpPr>
          <p:cNvPr id="19" name="TextBox 14">
            <a:extLst>
              <a:ext uri="{FF2B5EF4-FFF2-40B4-BE49-F238E27FC236}">
                <a16:creationId xmlns:a16="http://schemas.microsoft.com/office/drawing/2014/main" id="{4C4593BD-FB40-4147-B8D5-0C101E3B1E63}"/>
              </a:ext>
            </a:extLst>
          </p:cNvPr>
          <p:cNvSpPr txBox="1"/>
          <p:nvPr/>
        </p:nvSpPr>
        <p:spPr>
          <a:xfrm>
            <a:off x="3024049" y="5140326"/>
            <a:ext cx="6085315" cy="615950"/>
          </a:xfrm>
          <a:prstGeom prst="rect">
            <a:avLst/>
          </a:prstGeom>
        </p:spPr>
        <p:txBody>
          <a:bodyPr lIns="0" tIns="0" rIns="0" bIns="0" rtlCol="0" anchor="t">
            <a:spAutoFit/>
          </a:bodyPr>
          <a:lstStyle/>
          <a:p>
            <a:pPr algn="just">
              <a:lnSpc>
                <a:spcPts val="4900"/>
              </a:lnSpc>
            </a:pPr>
            <a:r>
              <a:rPr lang="en-US" sz="3500" b="1" dirty="0">
                <a:solidFill>
                  <a:srgbClr val="333333"/>
                </a:solidFill>
                <a:latin typeface="Public Sans Bold"/>
                <a:ea typeface="Public Sans Bold"/>
                <a:cs typeface="Public Sans Bold"/>
                <a:sym typeface="Public Sans Bold"/>
              </a:rPr>
              <a:t>For your attention</a:t>
            </a:r>
          </a:p>
        </p:txBody>
      </p:sp>
      <p:pic>
        <p:nvPicPr>
          <p:cNvPr id="10" name="Рисунок 9">
            <a:extLst>
              <a:ext uri="{FF2B5EF4-FFF2-40B4-BE49-F238E27FC236}">
                <a16:creationId xmlns:a16="http://schemas.microsoft.com/office/drawing/2014/main" id="{F042D9FF-F643-4B4B-A796-45DB4EFE1E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0599" y="2048995"/>
            <a:ext cx="9438968" cy="618694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sp>
        <p:nvSpPr>
          <p:cNvPr id="3" name="TextBox 3"/>
          <p:cNvSpPr txBox="1"/>
          <p:nvPr/>
        </p:nvSpPr>
        <p:spPr>
          <a:xfrm>
            <a:off x="609600" y="72609"/>
            <a:ext cx="11293394" cy="1504950"/>
          </a:xfrm>
          <a:prstGeom prst="rect">
            <a:avLst/>
          </a:prstGeom>
        </p:spPr>
        <p:txBody>
          <a:bodyPr lIns="0" tIns="0" rIns="0" bIns="0" rtlCol="0" anchor="t">
            <a:spAutoFit/>
          </a:bodyPr>
          <a:lstStyle/>
          <a:p>
            <a:pPr algn="l">
              <a:lnSpc>
                <a:spcPts val="11999"/>
              </a:lnSpc>
            </a:pPr>
            <a:r>
              <a:rPr lang="en-GB" sz="9999" b="1" i="1" dirty="0">
                <a:solidFill>
                  <a:srgbClr val="333333"/>
                </a:solidFill>
                <a:latin typeface="Noto Serif Display Semi-Bold Italics"/>
                <a:ea typeface="Noto Serif Display Semi-Bold Italics"/>
                <a:cs typeface="Noto Serif Display Semi-Bold Italics"/>
                <a:sym typeface="Noto Serif Display Semi-Bold Italics"/>
              </a:rPr>
              <a:t>About Company</a:t>
            </a:r>
          </a:p>
        </p:txBody>
      </p:sp>
      <p:sp>
        <p:nvSpPr>
          <p:cNvPr id="4" name="TextBox 4"/>
          <p:cNvSpPr txBox="1"/>
          <p:nvPr/>
        </p:nvSpPr>
        <p:spPr>
          <a:xfrm>
            <a:off x="838200" y="3892764"/>
            <a:ext cx="4812313" cy="4898585"/>
          </a:xfrm>
          <a:prstGeom prst="rect">
            <a:avLst/>
          </a:prstGeom>
        </p:spPr>
        <p:txBody>
          <a:bodyPr lIns="0" tIns="0" rIns="0" bIns="0" rtlCol="0" anchor="t">
            <a:spAutoFit/>
          </a:bodyPr>
          <a:lstStyle/>
          <a:p>
            <a:pPr algn="l">
              <a:lnSpc>
                <a:spcPts val="3499"/>
              </a:lnSpc>
            </a:pPr>
            <a:r>
              <a:rPr lang="ru-RU" sz="2499" dirty="0">
                <a:solidFill>
                  <a:srgbClr val="333333"/>
                </a:solidFill>
                <a:latin typeface="Public Sans"/>
                <a:ea typeface="Public Sans"/>
                <a:cs typeface="Public Sans"/>
                <a:sym typeface="Public Sans"/>
              </a:rPr>
              <a:t>○ </a:t>
            </a:r>
            <a:r>
              <a:rPr lang="en-US" sz="2499" dirty="0">
                <a:solidFill>
                  <a:srgbClr val="333333"/>
                </a:solidFill>
                <a:latin typeface="Public Sans"/>
                <a:ea typeface="Public Sans"/>
                <a:cs typeface="Public Sans"/>
                <a:sym typeface="Public Sans"/>
              </a:rPr>
              <a:t>The company's core product is recycled polyethylene and polypropylene, which includes collected and sorted polyethylene that undergoes crushing, washing, and processing into granules.</a:t>
            </a:r>
            <a:endParaRPr lang="ru-RU" sz="2499" dirty="0">
              <a:solidFill>
                <a:srgbClr val="333333"/>
              </a:solidFill>
              <a:latin typeface="Public Sans"/>
              <a:ea typeface="Public Sans"/>
              <a:cs typeface="Public Sans"/>
              <a:sym typeface="Public Sans"/>
            </a:endParaRPr>
          </a:p>
          <a:p>
            <a:pPr algn="l">
              <a:lnSpc>
                <a:spcPts val="3499"/>
              </a:lnSpc>
            </a:pPr>
            <a:endParaRPr lang="ru-RU" sz="2499" dirty="0">
              <a:solidFill>
                <a:srgbClr val="333333"/>
              </a:solidFill>
              <a:latin typeface="Public Sans"/>
              <a:ea typeface="Public Sans"/>
              <a:cs typeface="Public Sans"/>
              <a:sym typeface="Public Sans"/>
            </a:endParaRPr>
          </a:p>
          <a:p>
            <a:pPr algn="l">
              <a:lnSpc>
                <a:spcPts val="3499"/>
              </a:lnSpc>
            </a:pPr>
            <a:r>
              <a:rPr lang="ru-RU" sz="2499" dirty="0">
                <a:solidFill>
                  <a:srgbClr val="333333"/>
                </a:solidFill>
                <a:latin typeface="Public Sans"/>
                <a:ea typeface="Public Sans"/>
                <a:cs typeface="Public Sans"/>
                <a:sym typeface="Public Sans"/>
              </a:rPr>
              <a:t>○ </a:t>
            </a:r>
            <a:r>
              <a:rPr lang="en-US" sz="2499" dirty="0">
                <a:solidFill>
                  <a:srgbClr val="333333"/>
                </a:solidFill>
                <a:latin typeface="Public Sans"/>
                <a:ea typeface="Public Sans"/>
                <a:cs typeface="Public Sans"/>
                <a:sym typeface="Public Sans"/>
              </a:rPr>
              <a:t>Finished products - technical pipes used in mines and quarries.</a:t>
            </a:r>
            <a:endParaRPr lang="ru-RU" sz="2499" dirty="0">
              <a:solidFill>
                <a:srgbClr val="333333"/>
              </a:solidFill>
              <a:latin typeface="Public Sans"/>
              <a:ea typeface="Public Sans"/>
              <a:cs typeface="Public Sans"/>
              <a:sym typeface="Public Sans"/>
            </a:endParaRPr>
          </a:p>
        </p:txBody>
      </p:sp>
      <p:sp>
        <p:nvSpPr>
          <p:cNvPr id="5" name="TextBox 5"/>
          <p:cNvSpPr txBox="1"/>
          <p:nvPr/>
        </p:nvSpPr>
        <p:spPr>
          <a:xfrm>
            <a:off x="6242442" y="3884196"/>
            <a:ext cx="4812313" cy="4898585"/>
          </a:xfrm>
          <a:prstGeom prst="rect">
            <a:avLst/>
          </a:prstGeom>
        </p:spPr>
        <p:txBody>
          <a:bodyPr lIns="0" tIns="0" rIns="0" bIns="0" rtlCol="0" anchor="t">
            <a:spAutoFit/>
          </a:bodyPr>
          <a:lstStyle/>
          <a:p>
            <a:pPr algn="l">
              <a:lnSpc>
                <a:spcPts val="3499"/>
              </a:lnSpc>
            </a:pPr>
            <a:r>
              <a:rPr lang="ru-RU" sz="2499" dirty="0">
                <a:solidFill>
                  <a:srgbClr val="333333"/>
                </a:solidFill>
                <a:latin typeface="Public Sans"/>
                <a:ea typeface="Public Sans"/>
                <a:cs typeface="Public Sans"/>
                <a:sym typeface="Public Sans"/>
              </a:rPr>
              <a:t>○ </a:t>
            </a:r>
            <a:r>
              <a:rPr lang="en-US" sz="2499" dirty="0">
                <a:solidFill>
                  <a:srgbClr val="333333"/>
                </a:solidFill>
                <a:latin typeface="Public Sans"/>
                <a:ea typeface="Public Sans"/>
                <a:cs typeface="Public Sans"/>
                <a:sym typeface="Public Sans"/>
              </a:rPr>
              <a:t>Supply of raw materials, manufacturing and sales of polyethylene pipes and fittings.</a:t>
            </a:r>
            <a:endParaRPr lang="uk-UA" sz="2499" dirty="0">
              <a:solidFill>
                <a:srgbClr val="333333"/>
              </a:solidFill>
              <a:latin typeface="Public Sans"/>
              <a:ea typeface="Public Sans"/>
              <a:cs typeface="Public Sans"/>
              <a:sym typeface="Public Sans"/>
            </a:endParaRPr>
          </a:p>
          <a:p>
            <a:pPr algn="l">
              <a:lnSpc>
                <a:spcPts val="3499"/>
              </a:lnSpc>
            </a:pPr>
            <a:endParaRPr lang="ru-RU" sz="2499" dirty="0">
              <a:solidFill>
                <a:srgbClr val="333333"/>
              </a:solidFill>
              <a:latin typeface="Public Sans"/>
              <a:ea typeface="Public Sans"/>
              <a:cs typeface="Public Sans"/>
              <a:sym typeface="Public Sans"/>
            </a:endParaRPr>
          </a:p>
          <a:p>
            <a:pPr algn="l">
              <a:lnSpc>
                <a:spcPts val="3499"/>
              </a:lnSpc>
            </a:pPr>
            <a:r>
              <a:rPr lang="ru-RU" sz="2499" dirty="0">
                <a:solidFill>
                  <a:srgbClr val="333333"/>
                </a:solidFill>
                <a:latin typeface="Public Sans"/>
                <a:ea typeface="Public Sans"/>
                <a:cs typeface="Public Sans"/>
                <a:sym typeface="Public Sans"/>
              </a:rPr>
              <a:t>○ </a:t>
            </a:r>
            <a:r>
              <a:rPr lang="en-US" sz="2499" dirty="0">
                <a:solidFill>
                  <a:srgbClr val="333333"/>
                </a:solidFill>
                <a:latin typeface="Public Sans"/>
                <a:ea typeface="Public Sans"/>
                <a:cs typeface="Public Sans"/>
                <a:sym typeface="Public Sans"/>
              </a:rPr>
              <a:t>We provide raw materials to factories and only pay for the processing service.</a:t>
            </a:r>
            <a:endParaRPr lang="uk-UA" sz="2499" dirty="0">
              <a:solidFill>
                <a:srgbClr val="333333"/>
              </a:solidFill>
              <a:latin typeface="Public Sans"/>
              <a:ea typeface="Public Sans"/>
              <a:cs typeface="Public Sans"/>
              <a:sym typeface="Public Sans"/>
            </a:endParaRPr>
          </a:p>
          <a:p>
            <a:pPr algn="l">
              <a:lnSpc>
                <a:spcPts val="3499"/>
              </a:lnSpc>
            </a:pPr>
            <a:endParaRPr lang="ru-RU" sz="2499" dirty="0">
              <a:solidFill>
                <a:srgbClr val="333333"/>
              </a:solidFill>
              <a:latin typeface="Public Sans"/>
              <a:ea typeface="Public Sans"/>
              <a:cs typeface="Public Sans"/>
              <a:sym typeface="Public Sans"/>
            </a:endParaRPr>
          </a:p>
          <a:p>
            <a:pPr algn="l">
              <a:lnSpc>
                <a:spcPts val="3499"/>
              </a:lnSpc>
            </a:pPr>
            <a:r>
              <a:rPr lang="ru-RU" sz="2499" dirty="0">
                <a:solidFill>
                  <a:srgbClr val="333333"/>
                </a:solidFill>
                <a:latin typeface="Public Sans"/>
                <a:ea typeface="Public Sans"/>
                <a:cs typeface="Public Sans"/>
                <a:sym typeface="Public Sans"/>
              </a:rPr>
              <a:t>○ </a:t>
            </a:r>
            <a:r>
              <a:rPr lang="en-US" sz="2499" dirty="0">
                <a:solidFill>
                  <a:srgbClr val="333333"/>
                </a:solidFill>
                <a:latin typeface="Public Sans"/>
                <a:ea typeface="Public Sans"/>
                <a:cs typeface="Public Sans"/>
                <a:sym typeface="Public Sans"/>
              </a:rPr>
              <a:t>As a result, we get finished products that we sell to end consumers.</a:t>
            </a:r>
            <a:endParaRPr lang="ru-RU" sz="2499" dirty="0">
              <a:solidFill>
                <a:srgbClr val="333333"/>
              </a:solidFill>
              <a:latin typeface="Public Sans"/>
              <a:ea typeface="Public Sans"/>
              <a:cs typeface="Public Sans"/>
              <a:sym typeface="Public Sans"/>
            </a:endParaRPr>
          </a:p>
        </p:txBody>
      </p:sp>
      <p:sp>
        <p:nvSpPr>
          <p:cNvPr id="6" name="TextBox 6"/>
          <p:cNvSpPr txBox="1"/>
          <p:nvPr/>
        </p:nvSpPr>
        <p:spPr>
          <a:xfrm>
            <a:off x="11937630" y="3855140"/>
            <a:ext cx="4812313" cy="3552063"/>
          </a:xfrm>
          <a:prstGeom prst="rect">
            <a:avLst/>
          </a:prstGeom>
        </p:spPr>
        <p:txBody>
          <a:bodyPr lIns="0" tIns="0" rIns="0" bIns="0" rtlCol="0" anchor="t">
            <a:spAutoFit/>
          </a:bodyPr>
          <a:lstStyle/>
          <a:p>
            <a:pPr algn="l">
              <a:lnSpc>
                <a:spcPts val="3499"/>
              </a:lnSpc>
            </a:pPr>
            <a:r>
              <a:rPr lang="uk-UA" sz="2499" dirty="0">
                <a:solidFill>
                  <a:srgbClr val="333333"/>
                </a:solidFill>
                <a:latin typeface="Public Sans"/>
                <a:ea typeface="Public Sans"/>
                <a:cs typeface="Public Sans"/>
                <a:sym typeface="Public Sans"/>
              </a:rPr>
              <a:t>○ </a:t>
            </a:r>
            <a:r>
              <a:rPr lang="en-US" sz="2499" dirty="0">
                <a:solidFill>
                  <a:srgbClr val="333333"/>
                </a:solidFill>
                <a:latin typeface="Public Sans"/>
                <a:ea typeface="Public Sans"/>
                <a:cs typeface="Public Sans"/>
                <a:sym typeface="Public Sans"/>
              </a:rPr>
              <a:t>Thanks to close collaboration with clients who operate pipes in extreme conditions (slurry, rock materials), we have developed three-layer pipes with enhanced wear resistance, extending service life by 4–5 times.</a:t>
            </a:r>
            <a:endParaRPr lang="uk-UA" sz="2499" dirty="0">
              <a:solidFill>
                <a:srgbClr val="333333"/>
              </a:solidFill>
              <a:latin typeface="Public Sans"/>
              <a:ea typeface="Public Sans"/>
              <a:cs typeface="Public Sans"/>
              <a:sym typeface="Public Sans"/>
            </a:endParaRPr>
          </a:p>
        </p:txBody>
      </p:sp>
      <p:sp>
        <p:nvSpPr>
          <p:cNvPr id="7" name="TextBox 7"/>
          <p:cNvSpPr txBox="1"/>
          <p:nvPr/>
        </p:nvSpPr>
        <p:spPr>
          <a:xfrm>
            <a:off x="1049481" y="2745681"/>
            <a:ext cx="3930156" cy="983474"/>
          </a:xfrm>
          <a:prstGeom prst="rect">
            <a:avLst/>
          </a:prstGeom>
        </p:spPr>
        <p:txBody>
          <a:bodyPr wrap="square" lIns="0" tIns="0" rIns="0" bIns="0" rtlCol="0" anchor="t">
            <a:spAutoFit/>
          </a:bodyPr>
          <a:lstStyle/>
          <a:p>
            <a:pPr algn="l">
              <a:lnSpc>
                <a:spcPts val="9000"/>
              </a:lnSpc>
            </a:pPr>
            <a:r>
              <a:rPr lang="en-GB" sz="4000" b="1" dirty="0">
                <a:solidFill>
                  <a:srgbClr val="333333"/>
                </a:solidFill>
                <a:latin typeface="Public Sans Bold"/>
                <a:ea typeface="Public Sans Bold"/>
                <a:cs typeface="Public Sans Bold"/>
                <a:sym typeface="Public Sans Bold"/>
              </a:rPr>
              <a:t>Raw</a:t>
            </a:r>
            <a:r>
              <a:rPr lang="uk-UA" sz="4000" b="1" dirty="0">
                <a:solidFill>
                  <a:srgbClr val="333333"/>
                </a:solidFill>
                <a:latin typeface="Public Sans Bold"/>
                <a:ea typeface="Public Sans Bold"/>
                <a:cs typeface="Public Sans Bold"/>
                <a:sym typeface="Public Sans Bold"/>
              </a:rPr>
              <a:t> </a:t>
            </a:r>
            <a:r>
              <a:rPr lang="en-GB" sz="4000" b="1" dirty="0">
                <a:solidFill>
                  <a:srgbClr val="333333"/>
                </a:solidFill>
                <a:latin typeface="Public Sans Bold"/>
                <a:ea typeface="Public Sans Bold"/>
                <a:cs typeface="Public Sans Bold"/>
                <a:sym typeface="Public Sans Bold"/>
              </a:rPr>
              <a:t>materials</a:t>
            </a:r>
            <a:endParaRPr lang="uk-UA" sz="4000" b="1" dirty="0">
              <a:solidFill>
                <a:srgbClr val="333333"/>
              </a:solidFill>
              <a:latin typeface="Public Sans Bold"/>
              <a:ea typeface="Public Sans Bold"/>
              <a:cs typeface="Public Sans Bold"/>
              <a:sym typeface="Public Sans Bold"/>
            </a:endParaRPr>
          </a:p>
        </p:txBody>
      </p:sp>
      <p:sp>
        <p:nvSpPr>
          <p:cNvPr id="8" name="TextBox 8"/>
          <p:cNvSpPr txBox="1"/>
          <p:nvPr/>
        </p:nvSpPr>
        <p:spPr>
          <a:xfrm>
            <a:off x="6476237" y="2748418"/>
            <a:ext cx="3930157" cy="983218"/>
          </a:xfrm>
          <a:prstGeom prst="rect">
            <a:avLst/>
          </a:prstGeom>
        </p:spPr>
        <p:txBody>
          <a:bodyPr wrap="square" lIns="0" tIns="0" rIns="0" bIns="0" rtlCol="0" anchor="t">
            <a:spAutoFit/>
          </a:bodyPr>
          <a:lstStyle/>
          <a:p>
            <a:pPr algn="l">
              <a:lnSpc>
                <a:spcPts val="9000"/>
              </a:lnSpc>
            </a:pPr>
            <a:r>
              <a:rPr lang="en-GB" sz="4000" b="1" dirty="0">
                <a:solidFill>
                  <a:srgbClr val="333333"/>
                </a:solidFill>
                <a:latin typeface="Public Sans Bold"/>
                <a:ea typeface="Public Sans Bold"/>
                <a:cs typeface="Public Sans Bold"/>
                <a:sym typeface="Public Sans Bold"/>
              </a:rPr>
              <a:t>Business Model</a:t>
            </a:r>
            <a:endParaRPr lang="uk-UA" sz="4000" b="1" dirty="0">
              <a:solidFill>
                <a:srgbClr val="333333"/>
              </a:solidFill>
              <a:latin typeface="Public Sans Bold"/>
              <a:ea typeface="Public Sans Bold"/>
              <a:cs typeface="Public Sans Bold"/>
              <a:sym typeface="Public Sans Bold"/>
            </a:endParaRPr>
          </a:p>
        </p:txBody>
      </p:sp>
      <p:sp>
        <p:nvSpPr>
          <p:cNvPr id="9" name="TextBox 9"/>
          <p:cNvSpPr txBox="1"/>
          <p:nvPr/>
        </p:nvSpPr>
        <p:spPr>
          <a:xfrm>
            <a:off x="11529793" y="2727598"/>
            <a:ext cx="5165806" cy="983474"/>
          </a:xfrm>
          <a:prstGeom prst="rect">
            <a:avLst/>
          </a:prstGeom>
        </p:spPr>
        <p:txBody>
          <a:bodyPr wrap="square" lIns="0" tIns="0" rIns="0" bIns="0" rtlCol="0" anchor="t">
            <a:spAutoFit/>
          </a:bodyPr>
          <a:lstStyle/>
          <a:p>
            <a:pPr algn="l">
              <a:lnSpc>
                <a:spcPts val="9000"/>
              </a:lnSpc>
            </a:pPr>
            <a:r>
              <a:rPr lang="en-GB" sz="4000" b="1" dirty="0">
                <a:solidFill>
                  <a:srgbClr val="333333"/>
                </a:solidFill>
                <a:latin typeface="Public Sans Bold"/>
                <a:ea typeface="Public Sans Bold"/>
                <a:cs typeface="Public Sans Bold"/>
                <a:sym typeface="Public Sans Bold"/>
              </a:rPr>
              <a:t> Proprietary solution</a:t>
            </a:r>
            <a:endParaRPr lang="uk-UA" sz="4000" b="1" dirty="0">
              <a:solidFill>
                <a:srgbClr val="333333"/>
              </a:solidFill>
              <a:latin typeface="Public Sans Bold"/>
              <a:ea typeface="Public Sans Bold"/>
              <a:cs typeface="Public Sans Bold"/>
              <a:sym typeface="Public Sans Bold"/>
            </a:endParaRPr>
          </a:p>
        </p:txBody>
      </p:sp>
      <p:sp>
        <p:nvSpPr>
          <p:cNvPr id="10" name="TextBox 10"/>
          <p:cNvSpPr txBox="1"/>
          <p:nvPr/>
        </p:nvSpPr>
        <p:spPr>
          <a:xfrm>
            <a:off x="443345" y="1505014"/>
            <a:ext cx="17221200" cy="859018"/>
          </a:xfrm>
          <a:prstGeom prst="rect">
            <a:avLst/>
          </a:prstGeom>
        </p:spPr>
        <p:txBody>
          <a:bodyPr wrap="square" lIns="0" tIns="0" rIns="0" bIns="0" rtlCol="0" anchor="t">
            <a:spAutoFit/>
          </a:bodyPr>
          <a:lstStyle/>
          <a:p>
            <a:pPr>
              <a:lnSpc>
                <a:spcPts val="3499"/>
              </a:lnSpc>
            </a:pPr>
            <a:r>
              <a:rPr lang="en-US" sz="2499" b="1" dirty="0">
                <a:solidFill>
                  <a:srgbClr val="333333"/>
                </a:solidFill>
                <a:latin typeface="Public Sans Bold"/>
                <a:ea typeface="Public Sans Bold"/>
                <a:cs typeface="Public Sans Bold"/>
                <a:sym typeface="Public Sans Bold"/>
              </a:rPr>
              <a:t>Bur Leasing Trading House LLC specializes in supplying high-quality raw materials for polyethylene pipe manufacturers, as well as selling polyethylene pipes and fittings, and has significant experience in this industry</a:t>
            </a:r>
          </a:p>
        </p:txBody>
      </p:sp>
      <p:sp>
        <p:nvSpPr>
          <p:cNvPr id="11" name="AutoShape 11"/>
          <p:cNvSpPr/>
          <p:nvPr/>
        </p:nvSpPr>
        <p:spPr>
          <a:xfrm>
            <a:off x="1028699" y="2705100"/>
            <a:ext cx="16230600" cy="0"/>
          </a:xfrm>
          <a:prstGeom prst="line">
            <a:avLst/>
          </a:prstGeom>
          <a:ln w="28575" cap="flat">
            <a:solidFill>
              <a:srgbClr val="333333"/>
            </a:solidFill>
            <a:prstDash val="solid"/>
            <a:headEnd type="none" w="sm" len="sm"/>
            <a:tailEnd type="none" w="sm" len="sm"/>
          </a:ln>
        </p:spPr>
        <p:txBody>
          <a:bodyPr/>
          <a:lstStyle/>
          <a:p>
            <a:endParaRPr lang="uk-UA" dirty="0"/>
          </a:p>
        </p:txBody>
      </p:sp>
      <p:sp>
        <p:nvSpPr>
          <p:cNvPr id="12" name="AutoShape 12"/>
          <p:cNvSpPr/>
          <p:nvPr/>
        </p:nvSpPr>
        <p:spPr>
          <a:xfrm>
            <a:off x="13699972" y="1181100"/>
            <a:ext cx="3559327" cy="0"/>
          </a:xfrm>
          <a:prstGeom prst="line">
            <a:avLst/>
          </a:prstGeom>
          <a:ln w="47625" cap="flat">
            <a:solidFill>
              <a:srgbClr val="333333"/>
            </a:solidFill>
            <a:prstDash val="solid"/>
            <a:headEnd type="none" w="sm" len="sm"/>
            <a:tailEnd type="arrow" w="med" len="sm"/>
          </a:ln>
        </p:spPr>
      </p:sp>
      <p:sp>
        <p:nvSpPr>
          <p:cNvPr id="13" name="TextBox 3">
            <a:extLst>
              <a:ext uri="{FF2B5EF4-FFF2-40B4-BE49-F238E27FC236}">
                <a16:creationId xmlns:a16="http://schemas.microsoft.com/office/drawing/2014/main" id="{FF1264BA-94B6-41AD-9F5B-448DD985DB7B}"/>
              </a:ext>
            </a:extLst>
          </p:cNvPr>
          <p:cNvSpPr txBox="1"/>
          <p:nvPr/>
        </p:nvSpPr>
        <p:spPr>
          <a:xfrm>
            <a:off x="12641582" y="536866"/>
            <a:ext cx="5036818" cy="410305"/>
          </a:xfrm>
          <a:prstGeom prst="rect">
            <a:avLst/>
          </a:prstGeom>
        </p:spPr>
        <p:txBody>
          <a:bodyPr lIns="0" tIns="0" rIns="0" bIns="0" rtlCol="0" anchor="t">
            <a:spAutoFit/>
          </a:bodyPr>
          <a:lstStyle/>
          <a:p>
            <a:pPr algn="r">
              <a:lnSpc>
                <a:spcPts val="3499"/>
              </a:lnSpc>
            </a:pPr>
            <a:r>
              <a:rPr lang="en-GB" sz="2499" b="1" dirty="0">
                <a:solidFill>
                  <a:srgbClr val="333333"/>
                </a:solidFill>
                <a:latin typeface="Public Sans Bold"/>
                <a:ea typeface="Public Sans Bold"/>
                <a:cs typeface="Public Sans Bold"/>
                <a:sym typeface="Public Sans Bold"/>
              </a:rPr>
              <a:t>Company Presentation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sp>
        <p:nvSpPr>
          <p:cNvPr id="3" name="TextBox 3"/>
          <p:cNvSpPr txBox="1"/>
          <p:nvPr/>
        </p:nvSpPr>
        <p:spPr>
          <a:xfrm>
            <a:off x="12222481" y="431496"/>
            <a:ext cx="5036818" cy="410177"/>
          </a:xfrm>
          <a:prstGeom prst="rect">
            <a:avLst/>
          </a:prstGeom>
        </p:spPr>
        <p:txBody>
          <a:bodyPr lIns="0" tIns="0" rIns="0" bIns="0" rtlCol="0" anchor="t">
            <a:spAutoFit/>
          </a:bodyPr>
          <a:lstStyle/>
          <a:p>
            <a:pPr algn="r">
              <a:lnSpc>
                <a:spcPts val="3499"/>
              </a:lnSpc>
            </a:pPr>
            <a:r>
              <a:rPr lang="en-GB" sz="2499" b="1" dirty="0">
                <a:solidFill>
                  <a:srgbClr val="333333"/>
                </a:solidFill>
                <a:latin typeface="Public Sans Bold"/>
                <a:ea typeface="Public Sans Bold"/>
                <a:cs typeface="Public Sans Bold"/>
                <a:sym typeface="Public Sans Bold"/>
              </a:rPr>
              <a:t>Company Presentation</a:t>
            </a:r>
          </a:p>
        </p:txBody>
      </p:sp>
      <p:sp>
        <p:nvSpPr>
          <p:cNvPr id="4" name="TextBox 4"/>
          <p:cNvSpPr txBox="1"/>
          <p:nvPr/>
        </p:nvSpPr>
        <p:spPr>
          <a:xfrm>
            <a:off x="574038" y="1814265"/>
            <a:ext cx="4559185" cy="2487348"/>
          </a:xfrm>
          <a:prstGeom prst="rect">
            <a:avLst/>
          </a:prstGeom>
        </p:spPr>
        <p:txBody>
          <a:bodyPr wrap="square" lIns="0" tIns="0" rIns="0" bIns="0" rtlCol="0" anchor="t">
            <a:spAutoFit/>
          </a:bodyPr>
          <a:lstStyle/>
          <a:p>
            <a:pPr algn="l">
              <a:lnSpc>
                <a:spcPts val="10199"/>
              </a:lnSpc>
            </a:pPr>
            <a:r>
              <a:rPr lang="en-GB" sz="6000" b="1" i="1" spc="-416" dirty="0">
                <a:solidFill>
                  <a:srgbClr val="333333"/>
                </a:solidFill>
                <a:latin typeface="Noto Serif Display Semi-Bold Italics"/>
                <a:ea typeface="Noto Serif Display Semi-Bold Italics"/>
                <a:cs typeface="Noto Serif Display Semi-Bold Italics"/>
                <a:sym typeface="Noto Serif Display Semi-Bold Italics"/>
              </a:rPr>
              <a:t>Our Achievements</a:t>
            </a:r>
            <a:endParaRPr lang="en-US" sz="6000" b="1" i="1" spc="-416" dirty="0">
              <a:solidFill>
                <a:srgbClr val="333333"/>
              </a:solidFill>
              <a:latin typeface="Noto Serif Display Semi-Bold Italics"/>
              <a:ea typeface="Noto Serif Display Semi-Bold Italics"/>
              <a:cs typeface="Noto Serif Display Semi-Bold Italics"/>
              <a:sym typeface="Noto Serif Display Semi-Bold Italics"/>
            </a:endParaRPr>
          </a:p>
        </p:txBody>
      </p:sp>
      <p:sp>
        <p:nvSpPr>
          <p:cNvPr id="5" name="TextBox 5"/>
          <p:cNvSpPr txBox="1"/>
          <p:nvPr/>
        </p:nvSpPr>
        <p:spPr>
          <a:xfrm>
            <a:off x="5762224" y="2813660"/>
            <a:ext cx="5092691" cy="2648610"/>
          </a:xfrm>
          <a:prstGeom prst="rect">
            <a:avLst/>
          </a:prstGeom>
        </p:spPr>
        <p:txBody>
          <a:bodyPr wrap="square" lIns="0" tIns="0" rIns="0" bIns="0" rtlCol="0" anchor="t">
            <a:spAutoFit/>
          </a:bodyPr>
          <a:lstStyle/>
          <a:p>
            <a:pPr>
              <a:lnSpc>
                <a:spcPts val="3499"/>
              </a:lnSpc>
            </a:pPr>
            <a:r>
              <a:rPr lang="ru-RU" sz="2300" dirty="0">
                <a:solidFill>
                  <a:srgbClr val="333333"/>
                </a:solidFill>
                <a:latin typeface="Public Sans"/>
                <a:ea typeface="Public Sans"/>
                <a:cs typeface="Public Sans"/>
                <a:sym typeface="Public Sans"/>
              </a:rPr>
              <a:t>○ </a:t>
            </a:r>
            <a:r>
              <a:rPr lang="en-US" sz="2300" dirty="0">
                <a:solidFill>
                  <a:srgbClr val="333333"/>
                </a:solidFill>
                <a:latin typeface="Public Sans"/>
                <a:ea typeface="Public Sans"/>
                <a:cs typeface="Public Sans"/>
                <a:sym typeface="Public Sans"/>
              </a:rPr>
              <a:t>We increased polyethylene sales from 2–3 truckloads per year → to 10 truckloads per month.</a:t>
            </a:r>
          </a:p>
          <a:p>
            <a:pPr>
              <a:lnSpc>
                <a:spcPts val="3499"/>
              </a:lnSpc>
            </a:pPr>
            <a:r>
              <a:rPr lang="en-US" sz="2300" dirty="0">
                <a:solidFill>
                  <a:srgbClr val="333333"/>
                </a:solidFill>
                <a:latin typeface="Public Sans"/>
                <a:ea typeface="Public Sans"/>
                <a:cs typeface="Public Sans"/>
                <a:sym typeface="Public Sans"/>
              </a:rPr>
              <a:t>○ Turnover grew 11 times:</a:t>
            </a:r>
          </a:p>
          <a:p>
            <a:pPr>
              <a:lnSpc>
                <a:spcPts val="3499"/>
              </a:lnSpc>
            </a:pPr>
            <a:r>
              <a:rPr lang="en-US" sz="2300" dirty="0">
                <a:solidFill>
                  <a:srgbClr val="333333"/>
                </a:solidFill>
                <a:latin typeface="Public Sans"/>
                <a:ea typeface="Public Sans"/>
                <a:cs typeface="Public Sans"/>
                <a:sym typeface="Public Sans"/>
              </a:rPr>
              <a:t>2022 — UAH 1.7 million → 2023 — UAH 18.9 million</a:t>
            </a:r>
            <a:endParaRPr lang="ru-RU" sz="2300" dirty="0">
              <a:solidFill>
                <a:srgbClr val="333333"/>
              </a:solidFill>
              <a:latin typeface="Public Sans"/>
              <a:ea typeface="Public Sans"/>
              <a:cs typeface="Public Sans"/>
              <a:sym typeface="Public Sans"/>
            </a:endParaRPr>
          </a:p>
        </p:txBody>
      </p:sp>
      <p:sp>
        <p:nvSpPr>
          <p:cNvPr id="6" name="TextBox 6"/>
          <p:cNvSpPr txBox="1"/>
          <p:nvPr/>
        </p:nvSpPr>
        <p:spPr>
          <a:xfrm>
            <a:off x="5762224" y="2123630"/>
            <a:ext cx="3749602" cy="538609"/>
          </a:xfrm>
          <a:prstGeom prst="rect">
            <a:avLst/>
          </a:prstGeom>
        </p:spPr>
        <p:txBody>
          <a:bodyPr wrap="square" lIns="0" tIns="0" rIns="0" bIns="0" rtlCol="0" anchor="t">
            <a:spAutoFit/>
          </a:bodyPr>
          <a:lstStyle/>
          <a:p>
            <a:pPr algn="ctr">
              <a:lnSpc>
                <a:spcPts val="4200"/>
              </a:lnSpc>
            </a:pPr>
            <a:r>
              <a:rPr lang="en-GB" sz="3500" b="1" dirty="0">
                <a:solidFill>
                  <a:srgbClr val="333333"/>
                </a:solidFill>
                <a:latin typeface="Public Sans Bold"/>
                <a:ea typeface="Public Sans Bold"/>
                <a:cs typeface="Public Sans Bold"/>
                <a:sym typeface="Public Sans Bold"/>
              </a:rPr>
              <a:t>Dynamic </a:t>
            </a:r>
            <a:r>
              <a:rPr lang="en-US" sz="3500" b="1" dirty="0">
                <a:solidFill>
                  <a:srgbClr val="333333"/>
                </a:solidFill>
                <a:latin typeface="Public Sans Bold"/>
                <a:ea typeface="Public Sans Bold"/>
                <a:cs typeface="Public Sans Bold"/>
                <a:sym typeface="Public Sans Bold"/>
              </a:rPr>
              <a:t>g</a:t>
            </a:r>
            <a:r>
              <a:rPr lang="en-GB" sz="3500" b="1" dirty="0" err="1">
                <a:solidFill>
                  <a:srgbClr val="333333"/>
                </a:solidFill>
                <a:latin typeface="Public Sans Bold"/>
                <a:ea typeface="Public Sans Bold"/>
                <a:cs typeface="Public Sans Bold"/>
                <a:sym typeface="Public Sans Bold"/>
              </a:rPr>
              <a:t>rowth</a:t>
            </a:r>
            <a:endParaRPr lang="uk-UA" sz="3500" b="1" dirty="0">
              <a:solidFill>
                <a:srgbClr val="333333"/>
              </a:solidFill>
              <a:latin typeface="Public Sans Bold"/>
              <a:ea typeface="Public Sans Bold"/>
              <a:cs typeface="Public Sans Bold"/>
              <a:sym typeface="Public Sans Bold"/>
            </a:endParaRPr>
          </a:p>
        </p:txBody>
      </p:sp>
      <p:sp>
        <p:nvSpPr>
          <p:cNvPr id="7" name="TextBox 7"/>
          <p:cNvSpPr txBox="1"/>
          <p:nvPr/>
        </p:nvSpPr>
        <p:spPr>
          <a:xfrm>
            <a:off x="11323430" y="2808232"/>
            <a:ext cx="6834919" cy="3097323"/>
          </a:xfrm>
          <a:prstGeom prst="rect">
            <a:avLst/>
          </a:prstGeom>
        </p:spPr>
        <p:txBody>
          <a:bodyPr wrap="square" lIns="0" tIns="0" rIns="0" bIns="0" rtlCol="0" anchor="t">
            <a:spAutoFit/>
          </a:bodyPr>
          <a:lstStyle/>
          <a:p>
            <a:pPr>
              <a:lnSpc>
                <a:spcPts val="3499"/>
              </a:lnSpc>
            </a:pPr>
            <a:r>
              <a:rPr lang="en-US" sz="2300" dirty="0">
                <a:solidFill>
                  <a:srgbClr val="333333"/>
                </a:solidFill>
                <a:latin typeface="Public Sans"/>
                <a:ea typeface="Public Sans"/>
                <a:cs typeface="Public Sans"/>
                <a:sym typeface="Public Sans"/>
              </a:rPr>
              <a:t>○</a:t>
            </a:r>
            <a:r>
              <a:rPr lang="uk-UA" sz="2300" dirty="0">
                <a:solidFill>
                  <a:srgbClr val="333333"/>
                </a:solidFill>
                <a:latin typeface="Public Sans"/>
                <a:ea typeface="Public Sans"/>
                <a:cs typeface="Public Sans"/>
                <a:sym typeface="Public Sans"/>
              </a:rPr>
              <a:t> </a:t>
            </a:r>
            <a:r>
              <a:rPr lang="en-US" sz="2300" dirty="0">
                <a:solidFill>
                  <a:srgbClr val="333333"/>
                </a:solidFill>
                <a:latin typeface="Public Sans"/>
                <a:ea typeface="Public Sans"/>
                <a:cs typeface="Public Sans"/>
                <a:sym typeface="Public Sans"/>
              </a:rPr>
              <a:t>Client base with regular orders</a:t>
            </a:r>
          </a:p>
          <a:p>
            <a:pPr>
              <a:lnSpc>
                <a:spcPts val="3499"/>
              </a:lnSpc>
            </a:pPr>
            <a:r>
              <a:rPr lang="en-US" sz="2300" dirty="0">
                <a:solidFill>
                  <a:srgbClr val="333333"/>
                </a:solidFill>
                <a:latin typeface="Public Sans"/>
                <a:ea typeface="Public Sans"/>
                <a:cs typeface="Public Sans"/>
                <a:sym typeface="Public Sans"/>
              </a:rPr>
              <a:t>○ Products are pre-booked — reflecting demand and trust</a:t>
            </a:r>
          </a:p>
          <a:p>
            <a:pPr>
              <a:lnSpc>
                <a:spcPts val="3499"/>
              </a:lnSpc>
            </a:pPr>
            <a:r>
              <a:rPr lang="uk-UA" sz="2300" dirty="0">
                <a:solidFill>
                  <a:srgbClr val="333333"/>
                </a:solidFill>
                <a:latin typeface="Public Sans"/>
                <a:ea typeface="Public Sans"/>
                <a:cs typeface="Public Sans"/>
                <a:sym typeface="Public Sans"/>
              </a:rPr>
              <a:t>○ </a:t>
            </a:r>
            <a:r>
              <a:rPr lang="en-GB" sz="2300" dirty="0">
                <a:solidFill>
                  <a:srgbClr val="333333"/>
                </a:solidFill>
                <a:latin typeface="Public Sans"/>
                <a:ea typeface="Public Sans"/>
                <a:cs typeface="Public Sans"/>
                <a:sym typeface="Public Sans"/>
              </a:rPr>
              <a:t>Established production partnerships</a:t>
            </a:r>
          </a:p>
          <a:p>
            <a:pPr>
              <a:lnSpc>
                <a:spcPts val="3499"/>
              </a:lnSpc>
            </a:pPr>
            <a:r>
              <a:rPr lang="uk-UA" sz="2300" dirty="0">
                <a:solidFill>
                  <a:srgbClr val="333333"/>
                </a:solidFill>
                <a:latin typeface="Public Sans"/>
                <a:ea typeface="Public Sans"/>
                <a:cs typeface="Public Sans"/>
                <a:sym typeface="Public Sans"/>
              </a:rPr>
              <a:t>○ </a:t>
            </a:r>
            <a:r>
              <a:rPr lang="en-US" sz="2300" dirty="0">
                <a:solidFill>
                  <a:srgbClr val="333333"/>
                </a:solidFill>
                <a:latin typeface="Public Sans"/>
                <a:ea typeface="Public Sans"/>
                <a:cs typeface="Public Sans"/>
                <a:sym typeface="Public Sans"/>
              </a:rPr>
              <a:t>Experience and understanding of polyethylene quality and technical properties</a:t>
            </a:r>
            <a:r>
              <a:rPr lang="ru-RU" sz="2300" dirty="0">
                <a:solidFill>
                  <a:srgbClr val="333333"/>
                </a:solidFill>
                <a:latin typeface="Public Sans"/>
                <a:ea typeface="Public Sans"/>
                <a:cs typeface="Public Sans"/>
                <a:sym typeface="Public Sans"/>
              </a:rPr>
              <a:t>, </a:t>
            </a:r>
            <a:r>
              <a:rPr lang="en-US" sz="2300" dirty="0">
                <a:solidFill>
                  <a:srgbClr val="333333"/>
                </a:solidFill>
                <a:latin typeface="Public Sans"/>
                <a:ea typeface="Public Sans"/>
                <a:cs typeface="Public Sans"/>
                <a:sym typeface="Public Sans"/>
              </a:rPr>
              <a:t>which enables us to select the best offers on the market</a:t>
            </a:r>
            <a:endParaRPr lang="uk-UA" sz="2300" dirty="0">
              <a:solidFill>
                <a:srgbClr val="333333"/>
              </a:solidFill>
              <a:latin typeface="Public Sans"/>
              <a:ea typeface="Public Sans"/>
              <a:cs typeface="Public Sans"/>
              <a:sym typeface="Public Sans"/>
            </a:endParaRPr>
          </a:p>
        </p:txBody>
      </p:sp>
      <p:sp>
        <p:nvSpPr>
          <p:cNvPr id="8" name="TextBox 8"/>
          <p:cNvSpPr txBox="1"/>
          <p:nvPr/>
        </p:nvSpPr>
        <p:spPr>
          <a:xfrm>
            <a:off x="11807562" y="2128656"/>
            <a:ext cx="4911266" cy="538609"/>
          </a:xfrm>
          <a:prstGeom prst="rect">
            <a:avLst/>
          </a:prstGeom>
        </p:spPr>
        <p:txBody>
          <a:bodyPr wrap="square" lIns="0" tIns="0" rIns="0" bIns="0" rtlCol="0" anchor="t">
            <a:spAutoFit/>
          </a:bodyPr>
          <a:lstStyle/>
          <a:p>
            <a:pPr algn="ctr">
              <a:lnSpc>
                <a:spcPts val="4200"/>
              </a:lnSpc>
            </a:pPr>
            <a:r>
              <a:rPr lang="en-GB" sz="3500" b="1" dirty="0">
                <a:solidFill>
                  <a:srgbClr val="333333"/>
                </a:solidFill>
                <a:latin typeface="Public Sans Bold"/>
                <a:ea typeface="Public Sans Bold"/>
                <a:cs typeface="Public Sans Bold"/>
                <a:sym typeface="Public Sans Bold"/>
              </a:rPr>
              <a:t>Stable market position</a:t>
            </a:r>
            <a:endParaRPr lang="en-US" sz="3500" b="1" dirty="0">
              <a:solidFill>
                <a:srgbClr val="333333"/>
              </a:solidFill>
              <a:latin typeface="Public Sans Bold"/>
              <a:ea typeface="Public Sans Bold"/>
              <a:cs typeface="Public Sans Bold"/>
              <a:sym typeface="Public Sans Bold"/>
            </a:endParaRPr>
          </a:p>
        </p:txBody>
      </p:sp>
      <p:sp>
        <p:nvSpPr>
          <p:cNvPr id="9" name="TextBox 9"/>
          <p:cNvSpPr txBox="1"/>
          <p:nvPr/>
        </p:nvSpPr>
        <p:spPr>
          <a:xfrm>
            <a:off x="533400" y="7455428"/>
            <a:ext cx="6702716" cy="2648610"/>
          </a:xfrm>
          <a:prstGeom prst="rect">
            <a:avLst/>
          </a:prstGeom>
        </p:spPr>
        <p:txBody>
          <a:bodyPr wrap="square" lIns="0" tIns="0" rIns="0" bIns="0" rtlCol="0" anchor="t">
            <a:spAutoFit/>
          </a:bodyPr>
          <a:lstStyle/>
          <a:p>
            <a:pPr>
              <a:lnSpc>
                <a:spcPts val="3499"/>
              </a:lnSpc>
            </a:pPr>
            <a:r>
              <a:rPr lang="en-US" sz="2300" dirty="0">
                <a:solidFill>
                  <a:srgbClr val="333333"/>
                </a:solidFill>
                <a:latin typeface="Public Sans"/>
                <a:ea typeface="Public Sans"/>
                <a:cs typeface="Public Sans"/>
                <a:sym typeface="Public Sans"/>
              </a:rPr>
              <a:t>Three-layer polyethylene pipes developed for extreme operating conditions</a:t>
            </a:r>
            <a:endParaRPr lang="uk-UA" sz="2300" dirty="0">
              <a:solidFill>
                <a:srgbClr val="333333"/>
              </a:solidFill>
              <a:latin typeface="Public Sans"/>
              <a:ea typeface="Public Sans"/>
              <a:cs typeface="Public Sans"/>
              <a:sym typeface="Public Sans"/>
            </a:endParaRPr>
          </a:p>
          <a:p>
            <a:pPr>
              <a:lnSpc>
                <a:spcPts val="3499"/>
              </a:lnSpc>
            </a:pPr>
            <a:r>
              <a:rPr lang="en-US" sz="2300" dirty="0">
                <a:solidFill>
                  <a:srgbClr val="333333"/>
                </a:solidFill>
                <a:latin typeface="Public Sans"/>
                <a:ea typeface="Public Sans"/>
                <a:cs typeface="Public Sans"/>
                <a:sym typeface="Public Sans"/>
              </a:rPr>
              <a:t>○ Service life extended 4–5 times thanks to a specialized design</a:t>
            </a:r>
            <a:endParaRPr lang="uk-UA" sz="2300" dirty="0">
              <a:solidFill>
                <a:srgbClr val="333333"/>
              </a:solidFill>
              <a:latin typeface="Public Sans"/>
              <a:ea typeface="Public Sans"/>
              <a:cs typeface="Public Sans"/>
              <a:sym typeface="Public Sans"/>
            </a:endParaRPr>
          </a:p>
          <a:p>
            <a:pPr>
              <a:lnSpc>
                <a:spcPts val="3499"/>
              </a:lnSpc>
            </a:pPr>
            <a:r>
              <a:rPr lang="en-US" sz="2300" dirty="0">
                <a:solidFill>
                  <a:srgbClr val="333333"/>
                </a:solidFill>
                <a:latin typeface="Public Sans"/>
                <a:ea typeface="Public Sans"/>
                <a:cs typeface="Public Sans"/>
                <a:sym typeface="Public Sans"/>
              </a:rPr>
              <a:t>○ The solution is proven in mines, quarries, and slurry pipelines</a:t>
            </a:r>
            <a:endParaRPr lang="uk-UA" sz="2300" dirty="0">
              <a:solidFill>
                <a:srgbClr val="333333"/>
              </a:solidFill>
              <a:latin typeface="Public Sans"/>
              <a:ea typeface="Public Sans"/>
              <a:cs typeface="Public Sans"/>
              <a:sym typeface="Public Sans"/>
            </a:endParaRPr>
          </a:p>
        </p:txBody>
      </p:sp>
      <p:sp>
        <p:nvSpPr>
          <p:cNvPr id="10" name="TextBox 10"/>
          <p:cNvSpPr txBox="1"/>
          <p:nvPr/>
        </p:nvSpPr>
        <p:spPr>
          <a:xfrm>
            <a:off x="1221489" y="6676018"/>
            <a:ext cx="4291200" cy="538609"/>
          </a:xfrm>
          <a:prstGeom prst="rect">
            <a:avLst/>
          </a:prstGeom>
        </p:spPr>
        <p:txBody>
          <a:bodyPr wrap="square" lIns="0" tIns="0" rIns="0" bIns="0" rtlCol="0" anchor="t">
            <a:spAutoFit/>
          </a:bodyPr>
          <a:lstStyle/>
          <a:p>
            <a:pPr algn="ctr">
              <a:lnSpc>
                <a:spcPts val="4200"/>
              </a:lnSpc>
            </a:pPr>
            <a:r>
              <a:rPr lang="en-GB" sz="3500" b="1" dirty="0">
                <a:solidFill>
                  <a:srgbClr val="333333"/>
                </a:solidFill>
                <a:latin typeface="Public Sans Bold"/>
                <a:ea typeface="Public Sans Bold"/>
                <a:cs typeface="Public Sans Bold"/>
                <a:sym typeface="Public Sans Bold"/>
              </a:rPr>
              <a:t>Innovation solution</a:t>
            </a:r>
            <a:endParaRPr lang="en-US" sz="3500" b="1" dirty="0">
              <a:solidFill>
                <a:srgbClr val="333333"/>
              </a:solidFill>
              <a:latin typeface="Public Sans Bold"/>
              <a:ea typeface="Public Sans Bold"/>
              <a:cs typeface="Public Sans Bold"/>
              <a:sym typeface="Public Sans Bold"/>
            </a:endParaRPr>
          </a:p>
        </p:txBody>
      </p:sp>
      <p:sp>
        <p:nvSpPr>
          <p:cNvPr id="11" name="TextBox 11"/>
          <p:cNvSpPr txBox="1"/>
          <p:nvPr/>
        </p:nvSpPr>
        <p:spPr>
          <a:xfrm>
            <a:off x="7363276" y="7335329"/>
            <a:ext cx="5860603" cy="2648610"/>
          </a:xfrm>
          <a:prstGeom prst="rect">
            <a:avLst/>
          </a:prstGeom>
        </p:spPr>
        <p:txBody>
          <a:bodyPr wrap="square" lIns="0" tIns="0" rIns="0" bIns="0" rtlCol="0" anchor="t">
            <a:spAutoFit/>
          </a:bodyPr>
          <a:lstStyle/>
          <a:p>
            <a:pPr>
              <a:lnSpc>
                <a:spcPts val="3499"/>
              </a:lnSpc>
            </a:pPr>
            <a:r>
              <a:rPr lang="en-US" sz="2300" dirty="0">
                <a:solidFill>
                  <a:srgbClr val="333333"/>
                </a:solidFill>
                <a:latin typeface="Public Sans"/>
                <a:ea typeface="Public Sans"/>
                <a:cs typeface="Public Sans"/>
                <a:sym typeface="Public Sans"/>
              </a:rPr>
              <a:t>○</a:t>
            </a:r>
            <a:r>
              <a:rPr lang="uk-UA" sz="2300" dirty="0">
                <a:solidFill>
                  <a:srgbClr val="333333"/>
                </a:solidFill>
                <a:latin typeface="Public Sans"/>
                <a:ea typeface="Public Sans"/>
                <a:cs typeface="Public Sans"/>
                <a:sym typeface="Public Sans"/>
              </a:rPr>
              <a:t> </a:t>
            </a:r>
            <a:r>
              <a:rPr lang="en-US" sz="2300" dirty="0">
                <a:solidFill>
                  <a:srgbClr val="333333"/>
                </a:solidFill>
                <a:latin typeface="Public Sans"/>
                <a:ea typeface="Public Sans"/>
                <a:cs typeface="Public Sans"/>
                <a:sym typeface="Public Sans"/>
              </a:rPr>
              <a:t>We actively implement innovations and stay up to date with the latest industry trends.</a:t>
            </a:r>
            <a:endParaRPr lang="uk-UA" sz="2300" dirty="0">
              <a:solidFill>
                <a:srgbClr val="333333"/>
              </a:solidFill>
              <a:latin typeface="Public Sans"/>
              <a:ea typeface="Public Sans"/>
              <a:cs typeface="Public Sans"/>
              <a:sym typeface="Public Sans"/>
            </a:endParaRPr>
          </a:p>
          <a:p>
            <a:pPr>
              <a:lnSpc>
                <a:spcPts val="3499"/>
              </a:lnSpc>
            </a:pPr>
            <a:r>
              <a:rPr lang="en-US" sz="2300" dirty="0">
                <a:solidFill>
                  <a:srgbClr val="333333"/>
                </a:solidFill>
                <a:latin typeface="Public Sans"/>
                <a:ea typeface="Public Sans"/>
                <a:cs typeface="Public Sans"/>
                <a:sym typeface="Public Sans"/>
              </a:rPr>
              <a:t>○ We monitor developments not only in raw materials, but also in equipment for both material and pipe production.</a:t>
            </a:r>
          </a:p>
        </p:txBody>
      </p:sp>
      <p:sp>
        <p:nvSpPr>
          <p:cNvPr id="12" name="TextBox 12"/>
          <p:cNvSpPr txBox="1"/>
          <p:nvPr/>
        </p:nvSpPr>
        <p:spPr>
          <a:xfrm>
            <a:off x="6928565" y="6706206"/>
            <a:ext cx="5860603" cy="538609"/>
          </a:xfrm>
          <a:prstGeom prst="rect">
            <a:avLst/>
          </a:prstGeom>
        </p:spPr>
        <p:txBody>
          <a:bodyPr wrap="square" lIns="0" tIns="0" rIns="0" bIns="0" rtlCol="0" anchor="t">
            <a:spAutoFit/>
          </a:bodyPr>
          <a:lstStyle/>
          <a:p>
            <a:pPr algn="ctr">
              <a:lnSpc>
                <a:spcPts val="4200"/>
              </a:lnSpc>
            </a:pPr>
            <a:r>
              <a:rPr lang="en-GB" sz="3500" b="1" dirty="0">
                <a:solidFill>
                  <a:srgbClr val="333333"/>
                </a:solidFill>
                <a:latin typeface="Public Sans Bold"/>
                <a:ea typeface="Public Sans Bold"/>
                <a:cs typeface="Public Sans Bold"/>
                <a:sym typeface="Public Sans Bold"/>
              </a:rPr>
              <a:t>Technological </a:t>
            </a:r>
            <a:r>
              <a:rPr lang="en-US" sz="3500" b="1" dirty="0">
                <a:solidFill>
                  <a:srgbClr val="333333"/>
                </a:solidFill>
                <a:latin typeface="Public Sans Bold"/>
                <a:ea typeface="Public Sans Bold"/>
                <a:cs typeface="Public Sans Bold"/>
                <a:sym typeface="Public Sans Bold"/>
              </a:rPr>
              <a:t>a</a:t>
            </a:r>
            <a:r>
              <a:rPr lang="en-GB" sz="3500" b="1" dirty="0" err="1">
                <a:solidFill>
                  <a:srgbClr val="333333"/>
                </a:solidFill>
                <a:latin typeface="Public Sans Bold"/>
                <a:ea typeface="Public Sans Bold"/>
                <a:cs typeface="Public Sans Bold"/>
                <a:sym typeface="Public Sans Bold"/>
              </a:rPr>
              <a:t>daptability</a:t>
            </a:r>
            <a:endParaRPr lang="en-US" sz="3500" b="1" dirty="0">
              <a:solidFill>
                <a:srgbClr val="333333"/>
              </a:solidFill>
              <a:latin typeface="Public Sans Bold"/>
              <a:ea typeface="Public Sans Bold"/>
              <a:cs typeface="Public Sans Bold"/>
              <a:sym typeface="Public Sans Bold"/>
            </a:endParaRPr>
          </a:p>
        </p:txBody>
      </p:sp>
      <p:sp>
        <p:nvSpPr>
          <p:cNvPr id="13" name="TextBox 13"/>
          <p:cNvSpPr txBox="1"/>
          <p:nvPr/>
        </p:nvSpPr>
        <p:spPr>
          <a:xfrm>
            <a:off x="13411200" y="7431149"/>
            <a:ext cx="4534122" cy="1750929"/>
          </a:xfrm>
          <a:prstGeom prst="rect">
            <a:avLst/>
          </a:prstGeom>
        </p:spPr>
        <p:txBody>
          <a:bodyPr lIns="0" tIns="0" rIns="0" bIns="0" rtlCol="0" anchor="t">
            <a:spAutoFit/>
          </a:bodyPr>
          <a:lstStyle/>
          <a:p>
            <a:pPr>
              <a:lnSpc>
                <a:spcPts val="3499"/>
              </a:lnSpc>
            </a:pPr>
            <a:r>
              <a:rPr lang="en-US" sz="2300" dirty="0">
                <a:solidFill>
                  <a:srgbClr val="333333"/>
                </a:solidFill>
                <a:latin typeface="Public Sans"/>
                <a:ea typeface="Public Sans"/>
                <a:cs typeface="Public Sans"/>
                <a:sym typeface="Public Sans"/>
              </a:rPr>
              <a:t>○</a:t>
            </a:r>
            <a:r>
              <a:rPr lang="uk-UA" sz="2300" dirty="0">
                <a:solidFill>
                  <a:srgbClr val="333333"/>
                </a:solidFill>
                <a:latin typeface="Public Sans"/>
                <a:ea typeface="Public Sans"/>
                <a:cs typeface="Public Sans"/>
                <a:sym typeface="Public Sans"/>
              </a:rPr>
              <a:t> </a:t>
            </a:r>
            <a:r>
              <a:rPr lang="en-US" sz="2300" dirty="0">
                <a:solidFill>
                  <a:srgbClr val="333333"/>
                </a:solidFill>
                <a:latin typeface="Public Sans"/>
                <a:ea typeface="Public Sans"/>
                <a:cs typeface="Public Sans"/>
                <a:sym typeface="Public Sans"/>
              </a:rPr>
              <a:t>Own Raw Material </a:t>
            </a:r>
          </a:p>
          <a:p>
            <a:pPr>
              <a:lnSpc>
                <a:spcPts val="3499"/>
              </a:lnSpc>
            </a:pPr>
            <a:r>
              <a:rPr lang="en-US" sz="2300" dirty="0">
                <a:solidFill>
                  <a:srgbClr val="333333"/>
                </a:solidFill>
                <a:latin typeface="Public Sans"/>
                <a:ea typeface="Public Sans"/>
                <a:cs typeface="Public Sans"/>
                <a:sym typeface="Public Sans"/>
              </a:rPr>
              <a:t>○</a:t>
            </a:r>
            <a:r>
              <a:rPr lang="uk-UA" sz="2300" dirty="0">
                <a:solidFill>
                  <a:srgbClr val="333333"/>
                </a:solidFill>
                <a:latin typeface="Public Sans"/>
                <a:ea typeface="Public Sans"/>
                <a:cs typeface="Public Sans"/>
                <a:sym typeface="Public Sans"/>
              </a:rPr>
              <a:t> </a:t>
            </a:r>
            <a:r>
              <a:rPr lang="en-US" sz="2300" dirty="0" err="1">
                <a:solidFill>
                  <a:srgbClr val="333333"/>
                </a:solidFill>
                <a:latin typeface="Public Sans"/>
                <a:ea typeface="Public Sans"/>
                <a:cs typeface="Public Sans"/>
                <a:sym typeface="Public Sans"/>
              </a:rPr>
              <a:t>BaseProven</a:t>
            </a:r>
            <a:r>
              <a:rPr lang="en-US" sz="2300" dirty="0">
                <a:solidFill>
                  <a:srgbClr val="333333"/>
                </a:solidFill>
                <a:latin typeface="Public Sans"/>
                <a:ea typeface="Public Sans"/>
                <a:cs typeface="Public Sans"/>
                <a:sym typeface="Public Sans"/>
              </a:rPr>
              <a:t> business model</a:t>
            </a:r>
          </a:p>
          <a:p>
            <a:pPr>
              <a:lnSpc>
                <a:spcPts val="3499"/>
              </a:lnSpc>
            </a:pPr>
            <a:r>
              <a:rPr lang="en-US" sz="2300" dirty="0">
                <a:solidFill>
                  <a:srgbClr val="333333"/>
                </a:solidFill>
                <a:latin typeface="Public Sans"/>
                <a:ea typeface="Public Sans"/>
                <a:cs typeface="Public Sans"/>
                <a:sym typeface="Public Sans"/>
              </a:rPr>
              <a:t>○</a:t>
            </a:r>
            <a:r>
              <a:rPr lang="uk-UA" sz="2300" dirty="0">
                <a:solidFill>
                  <a:srgbClr val="333333"/>
                </a:solidFill>
                <a:latin typeface="Public Sans"/>
                <a:ea typeface="Public Sans"/>
                <a:cs typeface="Public Sans"/>
                <a:sym typeface="Public Sans"/>
              </a:rPr>
              <a:t> </a:t>
            </a:r>
            <a:r>
              <a:rPr lang="en-US" sz="2300" dirty="0">
                <a:solidFill>
                  <a:srgbClr val="333333"/>
                </a:solidFill>
                <a:latin typeface="Public Sans"/>
                <a:ea typeface="Public Sans"/>
                <a:cs typeface="Public Sans"/>
                <a:sym typeface="Public Sans"/>
              </a:rPr>
              <a:t>Stable cash flows enabling reinvestment into production</a:t>
            </a:r>
          </a:p>
        </p:txBody>
      </p:sp>
      <p:sp>
        <p:nvSpPr>
          <p:cNvPr id="14" name="TextBox 14"/>
          <p:cNvSpPr txBox="1"/>
          <p:nvPr/>
        </p:nvSpPr>
        <p:spPr>
          <a:xfrm>
            <a:off x="13223879" y="6639245"/>
            <a:ext cx="4534122" cy="538609"/>
          </a:xfrm>
          <a:prstGeom prst="rect">
            <a:avLst/>
          </a:prstGeom>
        </p:spPr>
        <p:txBody>
          <a:bodyPr wrap="square" lIns="0" tIns="0" rIns="0" bIns="0" rtlCol="0" anchor="t">
            <a:spAutoFit/>
          </a:bodyPr>
          <a:lstStyle/>
          <a:p>
            <a:pPr algn="ctr">
              <a:lnSpc>
                <a:spcPts val="4200"/>
              </a:lnSpc>
            </a:pPr>
            <a:r>
              <a:rPr lang="en-GB" sz="3500" b="1" dirty="0">
                <a:solidFill>
                  <a:srgbClr val="333333"/>
                </a:solidFill>
                <a:latin typeface="Public Sans Bold"/>
                <a:ea typeface="Public Sans Bold"/>
                <a:cs typeface="Public Sans Bold"/>
                <a:sym typeface="Public Sans Bold"/>
              </a:rPr>
              <a:t>Scalability readiness</a:t>
            </a:r>
            <a:endParaRPr lang="en-US" sz="3500" b="1" dirty="0">
              <a:solidFill>
                <a:srgbClr val="333333"/>
              </a:solidFill>
              <a:latin typeface="Public Sans Bold"/>
              <a:ea typeface="Public Sans Bold"/>
              <a:cs typeface="Public Sans Bold"/>
              <a:sym typeface="Public Sans Bold"/>
            </a:endParaRPr>
          </a:p>
        </p:txBody>
      </p:sp>
      <p:sp>
        <p:nvSpPr>
          <p:cNvPr id="15" name="AutoShape 15"/>
          <p:cNvSpPr/>
          <p:nvPr/>
        </p:nvSpPr>
        <p:spPr>
          <a:xfrm>
            <a:off x="1028700" y="1148439"/>
            <a:ext cx="16230600" cy="0"/>
          </a:xfrm>
          <a:prstGeom prst="line">
            <a:avLst/>
          </a:prstGeom>
          <a:ln w="28575" cap="flat">
            <a:solidFill>
              <a:srgbClr val="333333"/>
            </a:solidFill>
            <a:prstDash val="solid"/>
            <a:headEnd type="none" w="sm" len="sm"/>
            <a:tailEnd type="none" w="sm" len="sm"/>
          </a:ln>
        </p:spPr>
      </p:sp>
      <p:sp>
        <p:nvSpPr>
          <p:cNvPr id="16" name="AutoShape 16"/>
          <p:cNvSpPr/>
          <p:nvPr/>
        </p:nvSpPr>
        <p:spPr>
          <a:xfrm flipV="1">
            <a:off x="7363277" y="1590624"/>
            <a:ext cx="9896022" cy="50707"/>
          </a:xfrm>
          <a:prstGeom prst="line">
            <a:avLst/>
          </a:prstGeom>
          <a:ln w="28575" cap="flat">
            <a:solidFill>
              <a:srgbClr val="333333"/>
            </a:solidFill>
            <a:prstDash val="solid"/>
            <a:headEnd type="none" w="sm" len="sm"/>
            <a:tailEnd type="none" w="sm" len="sm"/>
          </a:ln>
        </p:spPr>
      </p:sp>
      <p:sp>
        <p:nvSpPr>
          <p:cNvPr id="17" name="AutoShape 17"/>
          <p:cNvSpPr/>
          <p:nvPr/>
        </p:nvSpPr>
        <p:spPr>
          <a:xfrm flipV="1">
            <a:off x="0" y="6146354"/>
            <a:ext cx="14935200" cy="91466"/>
          </a:xfrm>
          <a:prstGeom prst="line">
            <a:avLst/>
          </a:prstGeom>
          <a:ln w="28575" cap="flat">
            <a:solidFill>
              <a:srgbClr val="333333"/>
            </a:solidFill>
            <a:prstDash val="solid"/>
            <a:headEnd type="none" w="sm" len="sm"/>
            <a:tailEnd type="none" w="sm" len="sm"/>
          </a:ln>
        </p:spPr>
        <p:txBody>
          <a:bodyPr/>
          <a:lstStyle/>
          <a:p>
            <a:endParaRPr lang="uk-UA" dirty="0"/>
          </a:p>
        </p:txBody>
      </p:sp>
      <p:grpSp>
        <p:nvGrpSpPr>
          <p:cNvPr id="18" name="Group 18"/>
          <p:cNvGrpSpPr/>
          <p:nvPr/>
        </p:nvGrpSpPr>
        <p:grpSpPr>
          <a:xfrm>
            <a:off x="7363276" y="1433583"/>
            <a:ext cx="394795" cy="394795"/>
            <a:chOff x="0" y="0"/>
            <a:chExt cx="6350000" cy="6350000"/>
          </a:xfrm>
        </p:grpSpPr>
        <p:sp>
          <p:nvSpPr>
            <p:cNvPr id="19" name="Freeform 1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33333"/>
            </a:solidFill>
          </p:spPr>
        </p:sp>
      </p:grpSp>
      <p:grpSp>
        <p:nvGrpSpPr>
          <p:cNvPr id="20" name="Group 20"/>
          <p:cNvGrpSpPr/>
          <p:nvPr/>
        </p:nvGrpSpPr>
        <p:grpSpPr>
          <a:xfrm>
            <a:off x="13868400" y="1403202"/>
            <a:ext cx="394795" cy="394795"/>
            <a:chOff x="0" y="0"/>
            <a:chExt cx="6350000" cy="6350000"/>
          </a:xfrm>
        </p:grpSpPr>
        <p:sp>
          <p:nvSpPr>
            <p:cNvPr id="21" name="Freeform 2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33333"/>
            </a:solidFill>
          </p:spPr>
        </p:sp>
      </p:grpSp>
      <p:grpSp>
        <p:nvGrpSpPr>
          <p:cNvPr id="22" name="Group 22"/>
          <p:cNvGrpSpPr/>
          <p:nvPr/>
        </p:nvGrpSpPr>
        <p:grpSpPr>
          <a:xfrm>
            <a:off x="3086698" y="6040423"/>
            <a:ext cx="394795" cy="394795"/>
            <a:chOff x="0" y="0"/>
            <a:chExt cx="6350000" cy="6350000"/>
          </a:xfrm>
        </p:grpSpPr>
        <p:sp>
          <p:nvSpPr>
            <p:cNvPr id="23" name="Freeform 2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33333"/>
            </a:solidFill>
          </p:spPr>
        </p:sp>
      </p:grpSp>
      <p:grpSp>
        <p:nvGrpSpPr>
          <p:cNvPr id="24" name="Group 24"/>
          <p:cNvGrpSpPr/>
          <p:nvPr/>
        </p:nvGrpSpPr>
        <p:grpSpPr>
          <a:xfrm>
            <a:off x="9367685" y="5971912"/>
            <a:ext cx="394795" cy="394795"/>
            <a:chOff x="0" y="0"/>
            <a:chExt cx="6350000" cy="6350000"/>
          </a:xfrm>
        </p:grpSpPr>
        <p:sp>
          <p:nvSpPr>
            <p:cNvPr id="25" name="Freeform 2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33333"/>
            </a:solidFill>
          </p:spPr>
        </p:sp>
      </p:grpSp>
      <p:grpSp>
        <p:nvGrpSpPr>
          <p:cNvPr id="26" name="Group 26"/>
          <p:cNvGrpSpPr/>
          <p:nvPr/>
        </p:nvGrpSpPr>
        <p:grpSpPr>
          <a:xfrm>
            <a:off x="14845145" y="5942475"/>
            <a:ext cx="394795" cy="394795"/>
            <a:chOff x="0" y="0"/>
            <a:chExt cx="6350000" cy="6350000"/>
          </a:xfrm>
        </p:grpSpPr>
        <p:sp>
          <p:nvSpPr>
            <p:cNvPr id="27" name="Freeform 2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33333"/>
            </a:solidFill>
          </p:spPr>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grpSp>
        <p:nvGrpSpPr>
          <p:cNvPr id="2" name="Group 2"/>
          <p:cNvGrpSpPr/>
          <p:nvPr/>
        </p:nvGrpSpPr>
        <p:grpSpPr>
          <a:xfrm>
            <a:off x="6850654" y="2987199"/>
            <a:ext cx="4586693" cy="6909712"/>
            <a:chOff x="0" y="0"/>
            <a:chExt cx="2909794" cy="2197299"/>
          </a:xfrm>
        </p:grpSpPr>
        <p:sp>
          <p:nvSpPr>
            <p:cNvPr id="3" name="Freeform 3"/>
            <p:cNvSpPr/>
            <p:nvPr/>
          </p:nvSpPr>
          <p:spPr>
            <a:xfrm>
              <a:off x="0" y="0"/>
              <a:ext cx="2909794" cy="2197300"/>
            </a:xfrm>
            <a:custGeom>
              <a:avLst/>
              <a:gdLst/>
              <a:ahLst/>
              <a:cxnLst/>
              <a:rect l="l" t="t" r="r" b="b"/>
              <a:pathLst>
                <a:path w="2909794" h="2197300">
                  <a:moveTo>
                    <a:pt x="2785334" y="59690"/>
                  </a:moveTo>
                  <a:cubicBezTo>
                    <a:pt x="2820894" y="59690"/>
                    <a:pt x="2850104" y="88900"/>
                    <a:pt x="2850104" y="124460"/>
                  </a:cubicBezTo>
                  <a:lnTo>
                    <a:pt x="2850104" y="2072840"/>
                  </a:lnTo>
                  <a:cubicBezTo>
                    <a:pt x="2850104" y="2108400"/>
                    <a:pt x="2820894" y="2137609"/>
                    <a:pt x="2785334" y="2137609"/>
                  </a:cubicBezTo>
                  <a:lnTo>
                    <a:pt x="124460" y="2137609"/>
                  </a:lnTo>
                  <a:cubicBezTo>
                    <a:pt x="88900" y="2137609"/>
                    <a:pt x="59690" y="2108400"/>
                    <a:pt x="59690" y="2072840"/>
                  </a:cubicBezTo>
                  <a:lnTo>
                    <a:pt x="59690" y="124460"/>
                  </a:lnTo>
                  <a:cubicBezTo>
                    <a:pt x="59690" y="88900"/>
                    <a:pt x="88900" y="59690"/>
                    <a:pt x="124460" y="59690"/>
                  </a:cubicBezTo>
                  <a:lnTo>
                    <a:pt x="2785334" y="59690"/>
                  </a:lnTo>
                  <a:moveTo>
                    <a:pt x="2785334" y="0"/>
                  </a:moveTo>
                  <a:lnTo>
                    <a:pt x="124460" y="0"/>
                  </a:lnTo>
                  <a:cubicBezTo>
                    <a:pt x="55880" y="0"/>
                    <a:pt x="0" y="55880"/>
                    <a:pt x="0" y="124460"/>
                  </a:cubicBezTo>
                  <a:lnTo>
                    <a:pt x="0" y="2072840"/>
                  </a:lnTo>
                  <a:cubicBezTo>
                    <a:pt x="0" y="2141419"/>
                    <a:pt x="55880" y="2197300"/>
                    <a:pt x="124460" y="2197300"/>
                  </a:cubicBezTo>
                  <a:lnTo>
                    <a:pt x="2785334" y="2197300"/>
                  </a:lnTo>
                  <a:cubicBezTo>
                    <a:pt x="2853914" y="2197300"/>
                    <a:pt x="2909794" y="2141419"/>
                    <a:pt x="2909794" y="2072840"/>
                  </a:cubicBezTo>
                  <a:lnTo>
                    <a:pt x="2909794" y="124460"/>
                  </a:lnTo>
                  <a:cubicBezTo>
                    <a:pt x="2909794" y="55880"/>
                    <a:pt x="2853914" y="0"/>
                    <a:pt x="2785334" y="0"/>
                  </a:cubicBezTo>
                  <a:close/>
                </a:path>
              </a:pathLst>
            </a:custGeom>
            <a:solidFill>
              <a:srgbClr val="333333"/>
            </a:solidFill>
          </p:spPr>
        </p:sp>
      </p:grpSp>
      <p:grpSp>
        <p:nvGrpSpPr>
          <p:cNvPr id="6" name="Group 6"/>
          <p:cNvGrpSpPr/>
          <p:nvPr/>
        </p:nvGrpSpPr>
        <p:grpSpPr>
          <a:xfrm>
            <a:off x="1028700" y="3032889"/>
            <a:ext cx="4586693" cy="6225412"/>
            <a:chOff x="0" y="0"/>
            <a:chExt cx="2909794" cy="2197299"/>
          </a:xfrm>
        </p:grpSpPr>
        <p:sp>
          <p:nvSpPr>
            <p:cNvPr id="7" name="Freeform 7"/>
            <p:cNvSpPr/>
            <p:nvPr/>
          </p:nvSpPr>
          <p:spPr>
            <a:xfrm>
              <a:off x="0" y="0"/>
              <a:ext cx="2909794" cy="2197300"/>
            </a:xfrm>
            <a:custGeom>
              <a:avLst/>
              <a:gdLst/>
              <a:ahLst/>
              <a:cxnLst/>
              <a:rect l="l" t="t" r="r" b="b"/>
              <a:pathLst>
                <a:path w="2909794" h="2197300">
                  <a:moveTo>
                    <a:pt x="2785334" y="59690"/>
                  </a:moveTo>
                  <a:cubicBezTo>
                    <a:pt x="2820894" y="59690"/>
                    <a:pt x="2850104" y="88900"/>
                    <a:pt x="2850104" y="124460"/>
                  </a:cubicBezTo>
                  <a:lnTo>
                    <a:pt x="2850104" y="2072840"/>
                  </a:lnTo>
                  <a:cubicBezTo>
                    <a:pt x="2850104" y="2108400"/>
                    <a:pt x="2820894" y="2137609"/>
                    <a:pt x="2785334" y="2137609"/>
                  </a:cubicBezTo>
                  <a:lnTo>
                    <a:pt x="124460" y="2137609"/>
                  </a:lnTo>
                  <a:cubicBezTo>
                    <a:pt x="88900" y="2137609"/>
                    <a:pt x="59690" y="2108400"/>
                    <a:pt x="59690" y="2072840"/>
                  </a:cubicBezTo>
                  <a:lnTo>
                    <a:pt x="59690" y="124460"/>
                  </a:lnTo>
                  <a:cubicBezTo>
                    <a:pt x="59690" y="88900"/>
                    <a:pt x="88900" y="59690"/>
                    <a:pt x="124460" y="59690"/>
                  </a:cubicBezTo>
                  <a:lnTo>
                    <a:pt x="2785334" y="59690"/>
                  </a:lnTo>
                  <a:moveTo>
                    <a:pt x="2785334" y="0"/>
                  </a:moveTo>
                  <a:lnTo>
                    <a:pt x="124460" y="0"/>
                  </a:lnTo>
                  <a:cubicBezTo>
                    <a:pt x="55880" y="0"/>
                    <a:pt x="0" y="55880"/>
                    <a:pt x="0" y="124460"/>
                  </a:cubicBezTo>
                  <a:lnTo>
                    <a:pt x="0" y="2072840"/>
                  </a:lnTo>
                  <a:cubicBezTo>
                    <a:pt x="0" y="2141419"/>
                    <a:pt x="55880" y="2197300"/>
                    <a:pt x="124460" y="2197300"/>
                  </a:cubicBezTo>
                  <a:lnTo>
                    <a:pt x="2785334" y="2197300"/>
                  </a:lnTo>
                  <a:cubicBezTo>
                    <a:pt x="2853914" y="2197300"/>
                    <a:pt x="2909794" y="2141419"/>
                    <a:pt x="2909794" y="2072840"/>
                  </a:cubicBezTo>
                  <a:lnTo>
                    <a:pt x="2909794" y="124460"/>
                  </a:lnTo>
                  <a:cubicBezTo>
                    <a:pt x="2909794" y="55880"/>
                    <a:pt x="2853914" y="0"/>
                    <a:pt x="2785334" y="0"/>
                  </a:cubicBezTo>
                  <a:close/>
                </a:path>
              </a:pathLst>
            </a:custGeom>
            <a:solidFill>
              <a:srgbClr val="333333"/>
            </a:solidFill>
          </p:spPr>
        </p:sp>
      </p:grpSp>
      <p:grpSp>
        <p:nvGrpSpPr>
          <p:cNvPr id="8" name="Group 8"/>
          <p:cNvGrpSpPr/>
          <p:nvPr/>
        </p:nvGrpSpPr>
        <p:grpSpPr>
          <a:xfrm>
            <a:off x="12675596" y="2987199"/>
            <a:ext cx="4586693" cy="6271102"/>
            <a:chOff x="0" y="0"/>
            <a:chExt cx="2909794" cy="2197299"/>
          </a:xfrm>
        </p:grpSpPr>
        <p:sp>
          <p:nvSpPr>
            <p:cNvPr id="9" name="Freeform 9"/>
            <p:cNvSpPr/>
            <p:nvPr/>
          </p:nvSpPr>
          <p:spPr>
            <a:xfrm>
              <a:off x="0" y="0"/>
              <a:ext cx="2909794" cy="2197300"/>
            </a:xfrm>
            <a:custGeom>
              <a:avLst/>
              <a:gdLst/>
              <a:ahLst/>
              <a:cxnLst/>
              <a:rect l="l" t="t" r="r" b="b"/>
              <a:pathLst>
                <a:path w="2909794" h="2197300">
                  <a:moveTo>
                    <a:pt x="2785334" y="59690"/>
                  </a:moveTo>
                  <a:cubicBezTo>
                    <a:pt x="2820894" y="59690"/>
                    <a:pt x="2850104" y="88900"/>
                    <a:pt x="2850104" y="124460"/>
                  </a:cubicBezTo>
                  <a:lnTo>
                    <a:pt x="2850104" y="2072840"/>
                  </a:lnTo>
                  <a:cubicBezTo>
                    <a:pt x="2850104" y="2108400"/>
                    <a:pt x="2820894" y="2137609"/>
                    <a:pt x="2785334" y="2137609"/>
                  </a:cubicBezTo>
                  <a:lnTo>
                    <a:pt x="124460" y="2137609"/>
                  </a:lnTo>
                  <a:cubicBezTo>
                    <a:pt x="88900" y="2137609"/>
                    <a:pt x="59690" y="2108400"/>
                    <a:pt x="59690" y="2072840"/>
                  </a:cubicBezTo>
                  <a:lnTo>
                    <a:pt x="59690" y="124460"/>
                  </a:lnTo>
                  <a:cubicBezTo>
                    <a:pt x="59690" y="88900"/>
                    <a:pt x="88900" y="59690"/>
                    <a:pt x="124460" y="59690"/>
                  </a:cubicBezTo>
                  <a:lnTo>
                    <a:pt x="2785334" y="59690"/>
                  </a:lnTo>
                  <a:moveTo>
                    <a:pt x="2785334" y="0"/>
                  </a:moveTo>
                  <a:lnTo>
                    <a:pt x="124460" y="0"/>
                  </a:lnTo>
                  <a:cubicBezTo>
                    <a:pt x="55880" y="0"/>
                    <a:pt x="0" y="55880"/>
                    <a:pt x="0" y="124460"/>
                  </a:cubicBezTo>
                  <a:lnTo>
                    <a:pt x="0" y="2072840"/>
                  </a:lnTo>
                  <a:cubicBezTo>
                    <a:pt x="0" y="2141419"/>
                    <a:pt x="55880" y="2197300"/>
                    <a:pt x="124460" y="2197300"/>
                  </a:cubicBezTo>
                  <a:lnTo>
                    <a:pt x="2785334" y="2197300"/>
                  </a:lnTo>
                  <a:cubicBezTo>
                    <a:pt x="2853914" y="2197300"/>
                    <a:pt x="2909794" y="2141419"/>
                    <a:pt x="2909794" y="2072840"/>
                  </a:cubicBezTo>
                  <a:lnTo>
                    <a:pt x="2909794" y="124460"/>
                  </a:lnTo>
                  <a:cubicBezTo>
                    <a:pt x="2909794" y="55880"/>
                    <a:pt x="2853914" y="0"/>
                    <a:pt x="2785334" y="0"/>
                  </a:cubicBezTo>
                  <a:close/>
                </a:path>
              </a:pathLst>
            </a:custGeom>
            <a:solidFill>
              <a:srgbClr val="333333"/>
            </a:solidFill>
          </p:spPr>
        </p:sp>
      </p:grpSp>
      <p:grpSp>
        <p:nvGrpSpPr>
          <p:cNvPr id="10" name="Group 10"/>
          <p:cNvGrpSpPr/>
          <p:nvPr/>
        </p:nvGrpSpPr>
        <p:grpSpPr>
          <a:xfrm>
            <a:off x="1173080" y="1901090"/>
            <a:ext cx="4287021" cy="1917716"/>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33333"/>
            </a:solidFill>
          </p:spPr>
        </p:sp>
      </p:grpSp>
      <p:sp>
        <p:nvSpPr>
          <p:cNvPr id="14" name="AutoShape 14"/>
          <p:cNvSpPr/>
          <p:nvPr/>
        </p:nvSpPr>
        <p:spPr>
          <a:xfrm>
            <a:off x="1028700" y="647700"/>
            <a:ext cx="16230600" cy="0"/>
          </a:xfrm>
          <a:prstGeom prst="line">
            <a:avLst/>
          </a:prstGeom>
          <a:ln w="28575" cap="flat">
            <a:solidFill>
              <a:srgbClr val="333333"/>
            </a:solidFill>
            <a:prstDash val="solid"/>
            <a:headEnd type="none" w="sm" len="sm"/>
            <a:tailEnd type="none" w="sm" len="sm"/>
          </a:ln>
        </p:spPr>
      </p:sp>
      <p:sp>
        <p:nvSpPr>
          <p:cNvPr id="16" name="TextBox 16"/>
          <p:cNvSpPr txBox="1"/>
          <p:nvPr/>
        </p:nvSpPr>
        <p:spPr>
          <a:xfrm>
            <a:off x="12222482" y="215900"/>
            <a:ext cx="5036818" cy="431800"/>
          </a:xfrm>
          <a:prstGeom prst="rect">
            <a:avLst/>
          </a:prstGeom>
        </p:spPr>
        <p:txBody>
          <a:bodyPr lIns="0" tIns="0" rIns="0" bIns="0" rtlCol="0" anchor="t">
            <a:spAutoFit/>
          </a:bodyPr>
          <a:lstStyle/>
          <a:p>
            <a:pPr algn="r">
              <a:lnSpc>
                <a:spcPts val="3499"/>
              </a:lnSpc>
            </a:pPr>
            <a:r>
              <a:rPr lang="en-US" sz="2499" b="1" dirty="0">
                <a:solidFill>
                  <a:srgbClr val="333333"/>
                </a:solidFill>
                <a:latin typeface="Public Sans Bold"/>
                <a:ea typeface="Public Sans Bold"/>
                <a:cs typeface="Public Sans Bold"/>
                <a:sym typeface="Public Sans Bold"/>
              </a:rPr>
              <a:t>Company Presentation</a:t>
            </a:r>
          </a:p>
        </p:txBody>
      </p:sp>
      <p:sp>
        <p:nvSpPr>
          <p:cNvPr id="17" name="TextBox 17"/>
          <p:cNvSpPr txBox="1"/>
          <p:nvPr/>
        </p:nvSpPr>
        <p:spPr>
          <a:xfrm>
            <a:off x="1940446" y="552189"/>
            <a:ext cx="14965512" cy="1199111"/>
          </a:xfrm>
          <a:prstGeom prst="rect">
            <a:avLst/>
          </a:prstGeom>
        </p:spPr>
        <p:txBody>
          <a:bodyPr lIns="0" tIns="0" rIns="0" bIns="0" rtlCol="0" anchor="t">
            <a:spAutoFit/>
          </a:bodyPr>
          <a:lstStyle/>
          <a:p>
            <a:pPr algn="ctr">
              <a:lnSpc>
                <a:spcPts val="10199"/>
              </a:lnSpc>
            </a:pPr>
            <a:r>
              <a:rPr lang="en-GB" sz="6600" b="1" i="1" dirty="0">
                <a:solidFill>
                  <a:srgbClr val="333333"/>
                </a:solidFill>
                <a:latin typeface="Noto Serif Display Semi-Bold Italics"/>
                <a:ea typeface="Noto Serif Display Semi-Bold Italics"/>
                <a:cs typeface="Noto Serif Display Semi-Bold Italics"/>
                <a:sym typeface="Noto Serif Display Semi-Bold Italics"/>
              </a:rPr>
              <a:t>Product &amp; Technology</a:t>
            </a:r>
            <a:endParaRPr lang="en-US" sz="6600" b="1" i="1" dirty="0">
              <a:solidFill>
                <a:srgbClr val="333333"/>
              </a:solidFill>
              <a:latin typeface="Noto Serif Display Semi-Bold Italics"/>
              <a:ea typeface="Noto Serif Display Semi-Bold Italics"/>
              <a:cs typeface="Noto Serif Display Semi-Bold Italics"/>
              <a:sym typeface="Noto Serif Display Semi-Bold Italics"/>
            </a:endParaRPr>
          </a:p>
        </p:txBody>
      </p:sp>
      <p:sp>
        <p:nvSpPr>
          <p:cNvPr id="18" name="TextBox 18"/>
          <p:cNvSpPr txBox="1"/>
          <p:nvPr/>
        </p:nvSpPr>
        <p:spPr>
          <a:xfrm>
            <a:off x="8159922" y="3123481"/>
            <a:ext cx="2305594" cy="695325"/>
          </a:xfrm>
          <a:prstGeom prst="rect">
            <a:avLst/>
          </a:prstGeom>
        </p:spPr>
        <p:txBody>
          <a:bodyPr lIns="0" tIns="0" rIns="0" bIns="0" rtlCol="0" anchor="t">
            <a:spAutoFit/>
          </a:bodyPr>
          <a:lstStyle/>
          <a:p>
            <a:pPr algn="ctr">
              <a:lnSpc>
                <a:spcPts val="5400"/>
              </a:lnSpc>
            </a:pPr>
            <a:r>
              <a:rPr lang="en-US" sz="4500" b="1" dirty="0">
                <a:solidFill>
                  <a:srgbClr val="F5F5F4"/>
                </a:solidFill>
                <a:latin typeface="Public Sans Bold"/>
                <a:ea typeface="Public Sans Bold"/>
                <a:cs typeface="Public Sans Bold"/>
                <a:sym typeface="Public Sans Bold"/>
              </a:rPr>
              <a:t>65%</a:t>
            </a:r>
          </a:p>
        </p:txBody>
      </p:sp>
      <p:sp>
        <p:nvSpPr>
          <p:cNvPr id="19" name="TextBox 19"/>
          <p:cNvSpPr txBox="1"/>
          <p:nvPr/>
        </p:nvSpPr>
        <p:spPr>
          <a:xfrm>
            <a:off x="1680128" y="2397229"/>
            <a:ext cx="3277861" cy="589970"/>
          </a:xfrm>
          <a:prstGeom prst="rect">
            <a:avLst/>
          </a:prstGeom>
        </p:spPr>
        <p:txBody>
          <a:bodyPr wrap="square" lIns="0" tIns="0" rIns="0" bIns="0" rtlCol="0" anchor="t">
            <a:spAutoFit/>
          </a:bodyPr>
          <a:lstStyle/>
          <a:p>
            <a:pPr algn="ctr">
              <a:lnSpc>
                <a:spcPts val="5400"/>
              </a:lnSpc>
            </a:pPr>
            <a:r>
              <a:rPr lang="en-GB" sz="2400" b="1" dirty="0">
                <a:solidFill>
                  <a:srgbClr val="F5F5F4"/>
                </a:solidFill>
                <a:latin typeface="Public Sans Bold"/>
                <a:ea typeface="Public Sans Bold"/>
                <a:cs typeface="Public Sans Bold"/>
                <a:sym typeface="Public Sans Bold"/>
              </a:rPr>
              <a:t>Core </a:t>
            </a:r>
            <a:r>
              <a:rPr lang="en-US" sz="2400" b="1" dirty="0">
                <a:solidFill>
                  <a:srgbClr val="F5F5F4"/>
                </a:solidFill>
                <a:latin typeface="Public Sans Bold"/>
                <a:ea typeface="Public Sans Bold"/>
                <a:cs typeface="Public Sans Bold"/>
                <a:sym typeface="Public Sans Bold"/>
              </a:rPr>
              <a:t>p</a:t>
            </a:r>
            <a:r>
              <a:rPr lang="en-GB" sz="2400" b="1" dirty="0" err="1">
                <a:solidFill>
                  <a:srgbClr val="F5F5F4"/>
                </a:solidFill>
                <a:latin typeface="Public Sans Bold"/>
                <a:ea typeface="Public Sans Bold"/>
                <a:cs typeface="Public Sans Bold"/>
                <a:sym typeface="Public Sans Bold"/>
              </a:rPr>
              <a:t>roducts</a:t>
            </a:r>
            <a:endParaRPr lang="en-US" sz="2400" b="1" dirty="0">
              <a:solidFill>
                <a:srgbClr val="F5F5F4"/>
              </a:solidFill>
              <a:latin typeface="Public Sans Bold"/>
              <a:ea typeface="Public Sans Bold"/>
              <a:cs typeface="Public Sans Bold"/>
              <a:sym typeface="Public Sans Bold"/>
            </a:endParaRPr>
          </a:p>
        </p:txBody>
      </p:sp>
      <p:sp>
        <p:nvSpPr>
          <p:cNvPr id="21" name="TextBox 21"/>
          <p:cNvSpPr txBox="1"/>
          <p:nvPr/>
        </p:nvSpPr>
        <p:spPr>
          <a:xfrm>
            <a:off x="7166741" y="4075998"/>
            <a:ext cx="4291956" cy="5005024"/>
          </a:xfrm>
          <a:prstGeom prst="rect">
            <a:avLst/>
          </a:prstGeom>
        </p:spPr>
        <p:txBody>
          <a:bodyPr wrap="square" lIns="0" tIns="0" rIns="0" bIns="0" rtlCol="0" anchor="t">
            <a:spAutoFit/>
          </a:bodyPr>
          <a:lstStyle/>
          <a:p>
            <a:pPr>
              <a:lnSpc>
                <a:spcPts val="2760"/>
              </a:lnSpc>
            </a:pPr>
            <a:r>
              <a:rPr lang="uk-UA" sz="2300" dirty="0">
                <a:solidFill>
                  <a:srgbClr val="333333"/>
                </a:solidFill>
                <a:latin typeface="Public Sans"/>
                <a:ea typeface="Public Sans"/>
                <a:cs typeface="Public Sans"/>
                <a:sym typeface="Public Sans"/>
              </a:rPr>
              <a:t> ○ </a:t>
            </a:r>
            <a:r>
              <a:rPr lang="en-US" sz="2300" dirty="0">
                <a:solidFill>
                  <a:srgbClr val="333333"/>
                </a:solidFill>
                <a:latin typeface="Public Sans"/>
                <a:ea typeface="Public Sans"/>
                <a:cs typeface="Public Sans"/>
                <a:sym typeface="Public Sans"/>
              </a:rPr>
              <a:t>R</a:t>
            </a:r>
            <a:r>
              <a:rPr lang="en-GB" sz="2300" dirty="0" err="1">
                <a:solidFill>
                  <a:srgbClr val="333333"/>
                </a:solidFill>
                <a:latin typeface="Public Sans"/>
                <a:ea typeface="Public Sans"/>
                <a:cs typeface="Public Sans"/>
                <a:sym typeface="Public Sans"/>
              </a:rPr>
              <a:t>ecycled</a:t>
            </a:r>
            <a:r>
              <a:rPr lang="en-GB" sz="2300" dirty="0">
                <a:solidFill>
                  <a:srgbClr val="333333"/>
                </a:solidFill>
                <a:latin typeface="Public Sans"/>
                <a:ea typeface="Public Sans"/>
                <a:cs typeface="Public Sans"/>
                <a:sym typeface="Public Sans"/>
              </a:rPr>
              <a:t> raw materials </a:t>
            </a:r>
            <a:r>
              <a:rPr lang="ru-RU" sz="2300" dirty="0">
                <a:solidFill>
                  <a:srgbClr val="333333"/>
                </a:solidFill>
                <a:latin typeface="Public Sans"/>
                <a:ea typeface="Public Sans"/>
                <a:cs typeface="Public Sans"/>
                <a:sym typeface="Public Sans"/>
              </a:rPr>
              <a:t>– </a:t>
            </a:r>
            <a:r>
              <a:rPr lang="en-US" sz="2300" dirty="0">
                <a:solidFill>
                  <a:srgbClr val="333333"/>
                </a:solidFill>
                <a:latin typeface="Public Sans"/>
                <a:ea typeface="Public Sans"/>
                <a:cs typeface="Public Sans"/>
                <a:sym typeface="Public Sans"/>
              </a:rPr>
              <a:t>a stable, eco-friendly, and cost-effective solution</a:t>
            </a:r>
            <a:endParaRPr lang="ru-RU" sz="2300" dirty="0">
              <a:solidFill>
                <a:srgbClr val="333333"/>
              </a:solidFill>
              <a:latin typeface="Public Sans"/>
              <a:ea typeface="Public Sans"/>
              <a:cs typeface="Public Sans"/>
              <a:sym typeface="Public Sans"/>
            </a:endParaRPr>
          </a:p>
          <a:p>
            <a:pPr>
              <a:lnSpc>
                <a:spcPts val="2760"/>
              </a:lnSpc>
            </a:pPr>
            <a:endParaRPr lang="ru-RU" sz="2300" dirty="0">
              <a:solidFill>
                <a:srgbClr val="333333"/>
              </a:solidFill>
              <a:latin typeface="Public Sans"/>
              <a:ea typeface="Public Sans"/>
              <a:cs typeface="Public Sans"/>
              <a:sym typeface="Public Sans"/>
            </a:endParaRPr>
          </a:p>
          <a:p>
            <a:pPr>
              <a:lnSpc>
                <a:spcPts val="2760"/>
              </a:lnSpc>
            </a:pPr>
            <a:r>
              <a:rPr lang="uk-UA" sz="2300" dirty="0">
                <a:solidFill>
                  <a:srgbClr val="333333"/>
                </a:solidFill>
                <a:latin typeface="Public Sans"/>
                <a:ea typeface="Public Sans"/>
                <a:cs typeface="Public Sans"/>
                <a:sym typeface="Public Sans"/>
              </a:rPr>
              <a:t>○ </a:t>
            </a:r>
            <a:r>
              <a:rPr lang="en-US" sz="2300" dirty="0">
                <a:solidFill>
                  <a:srgbClr val="333333"/>
                </a:solidFill>
                <a:latin typeface="Public Sans"/>
                <a:ea typeface="Public Sans"/>
                <a:cs typeface="Public Sans"/>
                <a:sym typeface="Public Sans"/>
              </a:rPr>
              <a:t>Three-layer pipes – extended service life by 4–5 times</a:t>
            </a:r>
            <a:endParaRPr lang="uk-UA" sz="2300" dirty="0">
              <a:solidFill>
                <a:srgbClr val="333333"/>
              </a:solidFill>
              <a:latin typeface="Public Sans"/>
              <a:ea typeface="Public Sans"/>
              <a:cs typeface="Public Sans"/>
              <a:sym typeface="Public Sans"/>
            </a:endParaRPr>
          </a:p>
          <a:p>
            <a:pPr>
              <a:lnSpc>
                <a:spcPts val="2760"/>
              </a:lnSpc>
            </a:pPr>
            <a:endParaRPr lang="uk-UA" sz="2300" dirty="0">
              <a:solidFill>
                <a:srgbClr val="333333"/>
              </a:solidFill>
              <a:latin typeface="Public Sans"/>
              <a:ea typeface="Public Sans"/>
              <a:cs typeface="Public Sans"/>
              <a:sym typeface="Public Sans"/>
            </a:endParaRPr>
          </a:p>
          <a:p>
            <a:pPr>
              <a:lnSpc>
                <a:spcPts val="2760"/>
              </a:lnSpc>
            </a:pPr>
            <a:r>
              <a:rPr lang="uk-UA" sz="2300" dirty="0">
                <a:solidFill>
                  <a:srgbClr val="333333"/>
                </a:solidFill>
                <a:latin typeface="Public Sans"/>
                <a:ea typeface="Public Sans"/>
                <a:cs typeface="Public Sans"/>
                <a:sym typeface="Public Sans"/>
              </a:rPr>
              <a:t> ○ </a:t>
            </a:r>
            <a:r>
              <a:rPr lang="en-US" sz="2300" dirty="0">
                <a:solidFill>
                  <a:srgbClr val="333333"/>
                </a:solidFill>
                <a:latin typeface="Public Sans"/>
                <a:ea typeface="Public Sans"/>
                <a:cs typeface="Public Sans"/>
                <a:sym typeface="Public Sans"/>
              </a:rPr>
              <a:t>Increased durability and strength for extreme conditions (slurry, rock, mining)</a:t>
            </a:r>
            <a:endParaRPr lang="uk-UA" sz="2300" dirty="0">
              <a:solidFill>
                <a:srgbClr val="333333"/>
              </a:solidFill>
              <a:latin typeface="Public Sans"/>
              <a:ea typeface="Public Sans"/>
              <a:cs typeface="Public Sans"/>
              <a:sym typeface="Public Sans"/>
            </a:endParaRPr>
          </a:p>
          <a:p>
            <a:pPr>
              <a:lnSpc>
                <a:spcPts val="2760"/>
              </a:lnSpc>
            </a:pPr>
            <a:endParaRPr lang="en-US" sz="2300" dirty="0">
              <a:solidFill>
                <a:srgbClr val="333333"/>
              </a:solidFill>
              <a:latin typeface="Public Sans"/>
              <a:ea typeface="Public Sans"/>
              <a:cs typeface="Public Sans"/>
              <a:sym typeface="Public Sans"/>
            </a:endParaRPr>
          </a:p>
          <a:p>
            <a:pPr>
              <a:lnSpc>
                <a:spcPts val="2760"/>
              </a:lnSpc>
            </a:pPr>
            <a:r>
              <a:rPr lang="uk-UA" sz="2300" dirty="0">
                <a:solidFill>
                  <a:srgbClr val="333333"/>
                </a:solidFill>
                <a:latin typeface="Public Sans"/>
                <a:ea typeface="Public Sans"/>
                <a:cs typeface="Public Sans"/>
                <a:sym typeface="Public Sans"/>
              </a:rPr>
              <a:t>○</a:t>
            </a:r>
            <a:r>
              <a:rPr lang="en-US" sz="2300" dirty="0">
                <a:solidFill>
                  <a:srgbClr val="333333"/>
                </a:solidFill>
                <a:latin typeface="Public Sans"/>
                <a:ea typeface="Public Sans"/>
                <a:cs typeface="Public Sans"/>
                <a:sym typeface="Public Sans"/>
              </a:rPr>
              <a:t> Compliance with DSTU / EN standards, quality control at every stage</a:t>
            </a:r>
            <a:endParaRPr lang="uk-UA" sz="2300" dirty="0">
              <a:solidFill>
                <a:srgbClr val="333333"/>
              </a:solidFill>
              <a:latin typeface="Public Sans"/>
              <a:ea typeface="Public Sans"/>
              <a:cs typeface="Public Sans"/>
              <a:sym typeface="Public Sans"/>
            </a:endParaRPr>
          </a:p>
        </p:txBody>
      </p:sp>
      <p:sp>
        <p:nvSpPr>
          <p:cNvPr id="22" name="TextBox 22"/>
          <p:cNvSpPr txBox="1"/>
          <p:nvPr/>
        </p:nvSpPr>
        <p:spPr>
          <a:xfrm>
            <a:off x="1680128" y="4183682"/>
            <a:ext cx="3874031" cy="1774460"/>
          </a:xfrm>
          <a:prstGeom prst="rect">
            <a:avLst/>
          </a:prstGeom>
        </p:spPr>
        <p:txBody>
          <a:bodyPr lIns="0" tIns="0" rIns="0" bIns="0" rtlCol="0" anchor="t">
            <a:spAutoFit/>
          </a:bodyPr>
          <a:lstStyle/>
          <a:p>
            <a:pPr>
              <a:lnSpc>
                <a:spcPts val="2760"/>
              </a:lnSpc>
            </a:pPr>
            <a:r>
              <a:rPr lang="en-US" sz="2300" dirty="0">
                <a:solidFill>
                  <a:srgbClr val="333333"/>
                </a:solidFill>
                <a:latin typeface="Public Sans"/>
                <a:ea typeface="Public Sans"/>
                <a:cs typeface="Public Sans"/>
                <a:sym typeface="Public Sans"/>
              </a:rPr>
              <a:t>○</a:t>
            </a:r>
            <a:r>
              <a:rPr lang="uk-UA" sz="2300" dirty="0">
                <a:solidFill>
                  <a:srgbClr val="333333"/>
                </a:solidFill>
                <a:latin typeface="Public Sans"/>
                <a:ea typeface="Public Sans"/>
                <a:cs typeface="Public Sans"/>
                <a:sym typeface="Public Sans"/>
              </a:rPr>
              <a:t> </a:t>
            </a:r>
            <a:r>
              <a:rPr lang="en-US" sz="2300" dirty="0">
                <a:solidFill>
                  <a:srgbClr val="333333"/>
                </a:solidFill>
                <a:latin typeface="Public Sans"/>
                <a:ea typeface="Public Sans"/>
                <a:cs typeface="Public Sans"/>
                <a:sym typeface="Public Sans"/>
              </a:rPr>
              <a:t>Supply of recycled polyethylene and polypropylene</a:t>
            </a:r>
            <a:endParaRPr lang="uk-UA" sz="2300" dirty="0">
              <a:solidFill>
                <a:srgbClr val="333333"/>
              </a:solidFill>
              <a:latin typeface="Public Sans"/>
              <a:ea typeface="Public Sans"/>
              <a:cs typeface="Public Sans"/>
              <a:sym typeface="Public Sans"/>
            </a:endParaRPr>
          </a:p>
          <a:p>
            <a:pPr>
              <a:lnSpc>
                <a:spcPts val="2760"/>
              </a:lnSpc>
            </a:pPr>
            <a:endParaRPr lang="uk-UA" sz="2300" dirty="0">
              <a:solidFill>
                <a:srgbClr val="333333"/>
              </a:solidFill>
              <a:latin typeface="Public Sans"/>
              <a:ea typeface="Public Sans"/>
              <a:cs typeface="Public Sans"/>
              <a:sym typeface="Public Sans"/>
            </a:endParaRPr>
          </a:p>
          <a:p>
            <a:pPr>
              <a:lnSpc>
                <a:spcPts val="2760"/>
              </a:lnSpc>
            </a:pPr>
            <a:r>
              <a:rPr lang="en-US" sz="2300" dirty="0">
                <a:solidFill>
                  <a:srgbClr val="333333"/>
                </a:solidFill>
                <a:latin typeface="Public Sans"/>
                <a:ea typeface="Public Sans"/>
                <a:cs typeface="Public Sans"/>
                <a:sym typeface="Public Sans"/>
              </a:rPr>
              <a:t>○</a:t>
            </a:r>
            <a:r>
              <a:rPr lang="uk-UA" sz="2300" dirty="0">
                <a:solidFill>
                  <a:srgbClr val="333333"/>
                </a:solidFill>
                <a:latin typeface="Public Sans"/>
                <a:ea typeface="Public Sans"/>
                <a:cs typeface="Public Sans"/>
                <a:sym typeface="Public Sans"/>
              </a:rPr>
              <a:t> </a:t>
            </a:r>
            <a:r>
              <a:rPr lang="en-US" sz="2300" dirty="0">
                <a:solidFill>
                  <a:srgbClr val="333333"/>
                </a:solidFill>
                <a:latin typeface="Public Sans"/>
                <a:ea typeface="Public Sans"/>
                <a:cs typeface="Public Sans"/>
                <a:sym typeface="Public Sans"/>
              </a:rPr>
              <a:t>Polyethylene pipes </a:t>
            </a:r>
          </a:p>
        </p:txBody>
      </p:sp>
      <p:sp>
        <p:nvSpPr>
          <p:cNvPr id="23" name="TextBox 23"/>
          <p:cNvSpPr txBox="1"/>
          <p:nvPr/>
        </p:nvSpPr>
        <p:spPr>
          <a:xfrm>
            <a:off x="12853180" y="4133603"/>
            <a:ext cx="4270606" cy="3927807"/>
          </a:xfrm>
          <a:prstGeom prst="rect">
            <a:avLst/>
          </a:prstGeom>
        </p:spPr>
        <p:txBody>
          <a:bodyPr wrap="square" lIns="0" tIns="0" rIns="0" bIns="0" rtlCol="0" anchor="t">
            <a:spAutoFit/>
          </a:bodyPr>
          <a:lstStyle/>
          <a:p>
            <a:pPr>
              <a:lnSpc>
                <a:spcPts val="2760"/>
              </a:lnSpc>
            </a:pPr>
            <a:r>
              <a:rPr lang="uk-UA" sz="2300" dirty="0">
                <a:solidFill>
                  <a:srgbClr val="333333"/>
                </a:solidFill>
                <a:latin typeface="Public Sans"/>
                <a:ea typeface="Public Sans"/>
                <a:cs typeface="Public Sans"/>
                <a:sym typeface="Public Sans"/>
              </a:rPr>
              <a:t>○ </a:t>
            </a:r>
            <a:r>
              <a:rPr lang="en-US" sz="2300" dirty="0">
                <a:solidFill>
                  <a:srgbClr val="333333"/>
                </a:solidFill>
                <a:latin typeface="Public Sans"/>
                <a:ea typeface="Public Sans"/>
                <a:cs typeface="Public Sans"/>
                <a:sym typeface="Public Sans"/>
              </a:rPr>
              <a:t>Products tailored to specific industry needs (mining, utilities, agriculture)</a:t>
            </a:r>
          </a:p>
          <a:p>
            <a:pPr>
              <a:lnSpc>
                <a:spcPts val="2760"/>
              </a:lnSpc>
            </a:pPr>
            <a:endParaRPr lang="en-US" sz="2300" dirty="0">
              <a:solidFill>
                <a:srgbClr val="333333"/>
              </a:solidFill>
              <a:latin typeface="Public Sans"/>
              <a:ea typeface="Public Sans"/>
              <a:cs typeface="Public Sans"/>
              <a:sym typeface="Public Sans"/>
            </a:endParaRPr>
          </a:p>
          <a:p>
            <a:pPr>
              <a:lnSpc>
                <a:spcPts val="2760"/>
              </a:lnSpc>
            </a:pPr>
            <a:r>
              <a:rPr lang="en-US" sz="2300" dirty="0">
                <a:solidFill>
                  <a:srgbClr val="333333"/>
                </a:solidFill>
                <a:latin typeface="Public Sans"/>
                <a:ea typeface="Public Sans"/>
                <a:cs typeface="Public Sans"/>
                <a:sym typeface="Public Sans"/>
              </a:rPr>
              <a:t>○ Fast delivery with no import </a:t>
            </a:r>
            <a:r>
              <a:rPr lang="en-US" sz="2300" dirty="0" err="1">
                <a:solidFill>
                  <a:srgbClr val="333333"/>
                </a:solidFill>
                <a:latin typeface="Public Sans"/>
                <a:ea typeface="Public Sans"/>
                <a:cs typeface="Public Sans"/>
                <a:sym typeface="Public Sans"/>
              </a:rPr>
              <a:t>dependencyLower</a:t>
            </a:r>
            <a:r>
              <a:rPr lang="en-US" sz="2300" dirty="0">
                <a:solidFill>
                  <a:srgbClr val="333333"/>
                </a:solidFill>
                <a:latin typeface="Public Sans"/>
                <a:ea typeface="Public Sans"/>
                <a:cs typeface="Public Sans"/>
                <a:sym typeface="Public Sans"/>
              </a:rPr>
              <a:t> cost through localization and in-house raw materials</a:t>
            </a:r>
          </a:p>
          <a:p>
            <a:pPr>
              <a:lnSpc>
                <a:spcPts val="2760"/>
              </a:lnSpc>
            </a:pPr>
            <a:endParaRPr lang="en-US" sz="2300" dirty="0">
              <a:solidFill>
                <a:srgbClr val="333333"/>
              </a:solidFill>
              <a:latin typeface="Public Sans"/>
              <a:ea typeface="Public Sans"/>
              <a:cs typeface="Public Sans"/>
              <a:sym typeface="Public Sans"/>
            </a:endParaRPr>
          </a:p>
          <a:p>
            <a:pPr>
              <a:lnSpc>
                <a:spcPts val="2760"/>
              </a:lnSpc>
            </a:pPr>
            <a:r>
              <a:rPr lang="en-US" sz="2300" dirty="0">
                <a:solidFill>
                  <a:srgbClr val="333333"/>
                </a:solidFill>
                <a:latin typeface="Public Sans"/>
                <a:ea typeface="Public Sans"/>
                <a:cs typeface="Public Sans"/>
                <a:sym typeface="Public Sans"/>
              </a:rPr>
              <a:t>○ Eco-friendliness — use of recycled plastic</a:t>
            </a:r>
            <a:endParaRPr lang="uk-UA" sz="2300" dirty="0">
              <a:solidFill>
                <a:srgbClr val="333333"/>
              </a:solidFill>
              <a:latin typeface="Public Sans"/>
              <a:ea typeface="Public Sans"/>
              <a:cs typeface="Public Sans"/>
              <a:sym typeface="Public Sans"/>
            </a:endParaRPr>
          </a:p>
        </p:txBody>
      </p:sp>
      <p:pic>
        <p:nvPicPr>
          <p:cNvPr id="24" name="Рисунок 23">
            <a:extLst>
              <a:ext uri="{FF2B5EF4-FFF2-40B4-BE49-F238E27FC236}">
                <a16:creationId xmlns:a16="http://schemas.microsoft.com/office/drawing/2014/main" id="{97F087DF-FBFC-4A87-B538-C945AA8439F3}"/>
              </a:ext>
            </a:extLst>
          </p:cNvPr>
          <p:cNvPicPr>
            <a:picLocks noChangeAspect="1"/>
          </p:cNvPicPr>
          <p:nvPr/>
        </p:nvPicPr>
        <p:blipFill>
          <a:blip r:embed="rId2"/>
          <a:stretch>
            <a:fillRect/>
          </a:stretch>
        </p:blipFill>
        <p:spPr>
          <a:xfrm>
            <a:off x="7018805" y="1898400"/>
            <a:ext cx="4291956" cy="1920406"/>
          </a:xfrm>
          <a:prstGeom prst="rect">
            <a:avLst/>
          </a:prstGeom>
        </p:spPr>
      </p:pic>
      <p:pic>
        <p:nvPicPr>
          <p:cNvPr id="25" name="Рисунок 24">
            <a:extLst>
              <a:ext uri="{FF2B5EF4-FFF2-40B4-BE49-F238E27FC236}">
                <a16:creationId xmlns:a16="http://schemas.microsoft.com/office/drawing/2014/main" id="{A566A196-435E-44C0-9F57-489EB88604DF}"/>
              </a:ext>
            </a:extLst>
          </p:cNvPr>
          <p:cNvPicPr>
            <a:picLocks noChangeAspect="1"/>
          </p:cNvPicPr>
          <p:nvPr/>
        </p:nvPicPr>
        <p:blipFill>
          <a:blip r:embed="rId2"/>
          <a:stretch>
            <a:fillRect/>
          </a:stretch>
        </p:blipFill>
        <p:spPr>
          <a:xfrm>
            <a:off x="12822964" y="1983691"/>
            <a:ext cx="4291956" cy="1920406"/>
          </a:xfrm>
          <a:prstGeom prst="rect">
            <a:avLst/>
          </a:prstGeom>
        </p:spPr>
      </p:pic>
      <p:sp>
        <p:nvSpPr>
          <p:cNvPr id="26" name="TextBox 19">
            <a:extLst>
              <a:ext uri="{FF2B5EF4-FFF2-40B4-BE49-F238E27FC236}">
                <a16:creationId xmlns:a16="http://schemas.microsoft.com/office/drawing/2014/main" id="{663AD457-4F12-4258-BB57-7445745ABB79}"/>
              </a:ext>
            </a:extLst>
          </p:cNvPr>
          <p:cNvSpPr txBox="1"/>
          <p:nvPr/>
        </p:nvSpPr>
        <p:spPr>
          <a:xfrm>
            <a:off x="7603753" y="2250129"/>
            <a:ext cx="3277861" cy="589970"/>
          </a:xfrm>
          <a:prstGeom prst="rect">
            <a:avLst/>
          </a:prstGeom>
        </p:spPr>
        <p:txBody>
          <a:bodyPr wrap="square" lIns="0" tIns="0" rIns="0" bIns="0" rtlCol="0" anchor="t">
            <a:spAutoFit/>
          </a:bodyPr>
          <a:lstStyle/>
          <a:p>
            <a:pPr algn="ctr">
              <a:lnSpc>
                <a:spcPts val="5400"/>
              </a:lnSpc>
            </a:pPr>
            <a:r>
              <a:rPr lang="en-GB" sz="2400" b="1" dirty="0">
                <a:solidFill>
                  <a:srgbClr val="F5F5F4"/>
                </a:solidFill>
                <a:latin typeface="Public Sans Bold"/>
                <a:ea typeface="Public Sans Bold"/>
                <a:cs typeface="Public Sans Bold"/>
                <a:sym typeface="Public Sans Bold"/>
              </a:rPr>
              <a:t>Key features</a:t>
            </a:r>
            <a:endParaRPr lang="en-US" sz="2400" b="1" dirty="0">
              <a:solidFill>
                <a:srgbClr val="F5F5F4"/>
              </a:solidFill>
              <a:latin typeface="Public Sans Bold"/>
              <a:ea typeface="Public Sans Bold"/>
              <a:cs typeface="Public Sans Bold"/>
              <a:sym typeface="Public Sans Bold"/>
            </a:endParaRPr>
          </a:p>
        </p:txBody>
      </p:sp>
      <p:sp>
        <p:nvSpPr>
          <p:cNvPr id="27" name="TextBox 19">
            <a:extLst>
              <a:ext uri="{FF2B5EF4-FFF2-40B4-BE49-F238E27FC236}">
                <a16:creationId xmlns:a16="http://schemas.microsoft.com/office/drawing/2014/main" id="{48C672B1-DDBC-4896-8675-42A9383DF007}"/>
              </a:ext>
            </a:extLst>
          </p:cNvPr>
          <p:cNvSpPr txBox="1"/>
          <p:nvPr/>
        </p:nvSpPr>
        <p:spPr>
          <a:xfrm>
            <a:off x="13330011" y="2280906"/>
            <a:ext cx="3277861" cy="590098"/>
          </a:xfrm>
          <a:prstGeom prst="rect">
            <a:avLst/>
          </a:prstGeom>
        </p:spPr>
        <p:txBody>
          <a:bodyPr wrap="square" lIns="0" tIns="0" rIns="0" bIns="0" rtlCol="0" anchor="t">
            <a:spAutoFit/>
          </a:bodyPr>
          <a:lstStyle/>
          <a:p>
            <a:pPr algn="ctr">
              <a:lnSpc>
                <a:spcPts val="5400"/>
              </a:lnSpc>
            </a:pPr>
            <a:r>
              <a:rPr lang="en-GB" sz="2400" b="1" dirty="0">
                <a:solidFill>
                  <a:srgbClr val="F5F5F4"/>
                </a:solidFill>
                <a:latin typeface="Public Sans Bold"/>
                <a:ea typeface="Public Sans Bold"/>
                <a:cs typeface="Public Sans Bold"/>
                <a:sym typeface="Public Sans Bold"/>
              </a:rPr>
              <a:t>Strategic Advantages</a:t>
            </a:r>
            <a:endParaRPr lang="en-US" sz="2400" b="1" dirty="0">
              <a:solidFill>
                <a:srgbClr val="F5F5F4"/>
              </a:solidFill>
              <a:latin typeface="Public Sans Bold"/>
              <a:ea typeface="Public Sans Bold"/>
              <a:cs typeface="Public Sans Bold"/>
              <a:sym typeface="Public Sans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graphicFrame>
        <p:nvGraphicFramePr>
          <p:cNvPr id="20" name="Таблиця 20">
            <a:extLst>
              <a:ext uri="{FF2B5EF4-FFF2-40B4-BE49-F238E27FC236}">
                <a16:creationId xmlns:a16="http://schemas.microsoft.com/office/drawing/2014/main" id="{93D702C0-FDAB-4F8C-85A9-891A271AC29E}"/>
              </a:ext>
            </a:extLst>
          </p:cNvPr>
          <p:cNvGraphicFramePr>
            <a:graphicFrameLocks noGrp="1"/>
          </p:cNvGraphicFramePr>
          <p:nvPr>
            <p:extLst>
              <p:ext uri="{D42A27DB-BD31-4B8C-83A1-F6EECF244321}">
                <p14:modId xmlns:p14="http://schemas.microsoft.com/office/powerpoint/2010/main" val="3601711836"/>
              </p:ext>
            </p:extLst>
          </p:nvPr>
        </p:nvGraphicFramePr>
        <p:xfrm>
          <a:off x="1219200" y="1257300"/>
          <a:ext cx="16230600" cy="8229604"/>
        </p:xfrm>
        <a:graphic>
          <a:graphicData uri="http://schemas.openxmlformats.org/drawingml/2006/table">
            <a:tbl>
              <a:tblPr firstRow="1" bandRow="1">
                <a:tableStyleId>{3B4B98B0-60AC-42C2-AFA5-B58CD77FA1E5}</a:tableStyleId>
              </a:tblPr>
              <a:tblGrid>
                <a:gridCol w="5410200">
                  <a:extLst>
                    <a:ext uri="{9D8B030D-6E8A-4147-A177-3AD203B41FA5}">
                      <a16:colId xmlns:a16="http://schemas.microsoft.com/office/drawing/2014/main" val="3343959754"/>
                    </a:ext>
                  </a:extLst>
                </a:gridCol>
                <a:gridCol w="5410200">
                  <a:extLst>
                    <a:ext uri="{9D8B030D-6E8A-4147-A177-3AD203B41FA5}">
                      <a16:colId xmlns:a16="http://schemas.microsoft.com/office/drawing/2014/main" val="2083704115"/>
                    </a:ext>
                  </a:extLst>
                </a:gridCol>
                <a:gridCol w="5410200">
                  <a:extLst>
                    <a:ext uri="{9D8B030D-6E8A-4147-A177-3AD203B41FA5}">
                      <a16:colId xmlns:a16="http://schemas.microsoft.com/office/drawing/2014/main" val="408943659"/>
                    </a:ext>
                  </a:extLst>
                </a:gridCol>
              </a:tblGrid>
              <a:tr h="2057401">
                <a:tc>
                  <a:txBody>
                    <a:bodyPr/>
                    <a:lstStyle/>
                    <a:p>
                      <a:pPr algn="ctr"/>
                      <a:endParaRPr lang="uk-UA" dirty="0"/>
                    </a:p>
                  </a:txBody>
                  <a:tcPr/>
                </a:tc>
                <a:tc>
                  <a:txBody>
                    <a:bodyPr/>
                    <a:lstStyle/>
                    <a:p>
                      <a:endParaRPr lang="uk-UA" dirty="0"/>
                    </a:p>
                  </a:txBody>
                  <a:tcPr/>
                </a:tc>
                <a:tc>
                  <a:txBody>
                    <a:bodyPr/>
                    <a:lstStyle/>
                    <a:p>
                      <a:endParaRPr lang="uk-UA" dirty="0"/>
                    </a:p>
                  </a:txBody>
                  <a:tcPr/>
                </a:tc>
                <a:extLst>
                  <a:ext uri="{0D108BD9-81ED-4DB2-BD59-A6C34878D82A}">
                    <a16:rowId xmlns:a16="http://schemas.microsoft.com/office/drawing/2014/main" val="3746347887"/>
                  </a:ext>
                </a:extLst>
              </a:tr>
              <a:tr h="2057401">
                <a:tc>
                  <a:txBody>
                    <a:bodyPr/>
                    <a:lstStyle/>
                    <a:p>
                      <a:endParaRPr lang="uk-UA" dirty="0"/>
                    </a:p>
                  </a:txBody>
                  <a:tcPr/>
                </a:tc>
                <a:tc>
                  <a:txBody>
                    <a:bodyPr/>
                    <a:lstStyle/>
                    <a:p>
                      <a:endParaRPr lang="uk-UA" dirty="0"/>
                    </a:p>
                  </a:txBody>
                  <a:tcPr/>
                </a:tc>
                <a:tc>
                  <a:txBody>
                    <a:bodyPr/>
                    <a:lstStyle/>
                    <a:p>
                      <a:endParaRPr lang="uk-UA" dirty="0"/>
                    </a:p>
                  </a:txBody>
                  <a:tcPr/>
                </a:tc>
                <a:extLst>
                  <a:ext uri="{0D108BD9-81ED-4DB2-BD59-A6C34878D82A}">
                    <a16:rowId xmlns:a16="http://schemas.microsoft.com/office/drawing/2014/main" val="2593312208"/>
                  </a:ext>
                </a:extLst>
              </a:tr>
              <a:tr h="2057401">
                <a:tc>
                  <a:txBody>
                    <a:bodyPr/>
                    <a:lstStyle/>
                    <a:p>
                      <a:endParaRPr lang="uk-UA" dirty="0"/>
                    </a:p>
                  </a:txBody>
                  <a:tcPr/>
                </a:tc>
                <a:tc>
                  <a:txBody>
                    <a:bodyPr/>
                    <a:lstStyle/>
                    <a:p>
                      <a:endParaRPr lang="uk-UA" dirty="0"/>
                    </a:p>
                  </a:txBody>
                  <a:tcPr/>
                </a:tc>
                <a:tc>
                  <a:txBody>
                    <a:bodyPr/>
                    <a:lstStyle/>
                    <a:p>
                      <a:endParaRPr lang="uk-UA" dirty="0"/>
                    </a:p>
                  </a:txBody>
                  <a:tcPr/>
                </a:tc>
                <a:extLst>
                  <a:ext uri="{0D108BD9-81ED-4DB2-BD59-A6C34878D82A}">
                    <a16:rowId xmlns:a16="http://schemas.microsoft.com/office/drawing/2014/main" val="53579118"/>
                  </a:ext>
                </a:extLst>
              </a:tr>
              <a:tr h="2057401">
                <a:tc>
                  <a:txBody>
                    <a:bodyPr/>
                    <a:lstStyle/>
                    <a:p>
                      <a:endParaRPr lang="uk-UA" dirty="0"/>
                    </a:p>
                  </a:txBody>
                  <a:tcPr/>
                </a:tc>
                <a:tc>
                  <a:txBody>
                    <a:bodyPr/>
                    <a:lstStyle/>
                    <a:p>
                      <a:endParaRPr lang="uk-UA" dirty="0"/>
                    </a:p>
                  </a:txBody>
                  <a:tcPr/>
                </a:tc>
                <a:tc>
                  <a:txBody>
                    <a:bodyPr/>
                    <a:lstStyle/>
                    <a:p>
                      <a:endParaRPr lang="uk-UA" dirty="0"/>
                    </a:p>
                  </a:txBody>
                  <a:tcPr/>
                </a:tc>
                <a:extLst>
                  <a:ext uri="{0D108BD9-81ED-4DB2-BD59-A6C34878D82A}">
                    <a16:rowId xmlns:a16="http://schemas.microsoft.com/office/drawing/2014/main" val="3718698006"/>
                  </a:ext>
                </a:extLst>
              </a:tr>
            </a:tbl>
          </a:graphicData>
        </a:graphic>
      </p:graphicFrame>
      <p:sp>
        <p:nvSpPr>
          <p:cNvPr id="23" name="Прямокутник 22">
            <a:extLst>
              <a:ext uri="{FF2B5EF4-FFF2-40B4-BE49-F238E27FC236}">
                <a16:creationId xmlns:a16="http://schemas.microsoft.com/office/drawing/2014/main" id="{43B1E3E5-7CBA-4BEF-947F-26D4B8C1D022}"/>
              </a:ext>
            </a:extLst>
          </p:cNvPr>
          <p:cNvSpPr/>
          <p:nvPr/>
        </p:nvSpPr>
        <p:spPr>
          <a:xfrm>
            <a:off x="2807816" y="1885358"/>
            <a:ext cx="2520241" cy="769441"/>
          </a:xfrm>
          <a:prstGeom prst="rect">
            <a:avLst/>
          </a:prstGeom>
          <a:noFill/>
        </p:spPr>
        <p:txBody>
          <a:bodyPr wrap="none" lIns="91440" tIns="45720" rIns="91440" bIns="45720">
            <a:spAutoFit/>
          </a:bodyPr>
          <a:lstStyle/>
          <a:p>
            <a:pPr algn="ctr"/>
            <a:r>
              <a:rPr lang="en-GB" sz="4400" dirty="0">
                <a:ln w="0"/>
                <a:effectLst>
                  <a:outerShdw blurRad="38100" dist="19050" dir="2700000" algn="tl" rotWithShape="0">
                    <a:schemeClr val="dk1">
                      <a:alpha val="40000"/>
                    </a:schemeClr>
                  </a:outerShdw>
                </a:effectLst>
                <a:latin typeface="Noto Serif Display Semi-Bold Italics" panose="020B0604020202020204"/>
                <a:ea typeface="Noto Serif Display Semi-Bold Italics" panose="020B0604020202020204"/>
                <a:cs typeface="Noto Serif Display Semi-Bold Italics" panose="020B0604020202020204"/>
              </a:rPr>
              <a:t>Problem</a:t>
            </a:r>
            <a:endParaRPr lang="uk-UA" sz="4400" b="0" cap="none" spc="0" dirty="0">
              <a:ln w="0">
                <a:solidFill>
                  <a:schemeClr val="bg1"/>
                </a:solidFill>
              </a:ln>
              <a:effectLst>
                <a:outerShdw blurRad="38100" dist="19050" dir="2700000" algn="tl" rotWithShape="0">
                  <a:schemeClr val="dk1">
                    <a:alpha val="40000"/>
                  </a:schemeClr>
                </a:outerShdw>
              </a:effectLst>
              <a:latin typeface="Noto Serif Display Semi-Bold Italics" panose="020B0604020202020204"/>
              <a:ea typeface="Noto Serif Display Semi-Bold Italics" panose="020B0604020202020204"/>
              <a:cs typeface="Noto Serif Display Semi-Bold Italics" panose="020B0604020202020204"/>
            </a:endParaRPr>
          </a:p>
        </p:txBody>
      </p:sp>
      <p:sp>
        <p:nvSpPr>
          <p:cNvPr id="27" name="TextBox 26">
            <a:extLst>
              <a:ext uri="{FF2B5EF4-FFF2-40B4-BE49-F238E27FC236}">
                <a16:creationId xmlns:a16="http://schemas.microsoft.com/office/drawing/2014/main" id="{CD956016-0566-41E8-A951-285F456B7268}"/>
              </a:ext>
            </a:extLst>
          </p:cNvPr>
          <p:cNvSpPr txBox="1"/>
          <p:nvPr/>
        </p:nvSpPr>
        <p:spPr>
          <a:xfrm>
            <a:off x="1599169" y="3990297"/>
            <a:ext cx="4937536" cy="400110"/>
          </a:xfrm>
          <a:prstGeom prst="rect">
            <a:avLst/>
          </a:prstGeom>
          <a:noFill/>
        </p:spPr>
        <p:txBody>
          <a:bodyPr wrap="square" rtlCol="0">
            <a:spAutoFit/>
          </a:bodyPr>
          <a:lstStyle/>
          <a:p>
            <a:r>
              <a:rPr lang="en-US" sz="2000" dirty="0"/>
              <a:t>Shortage of high-quality polyethylene pipes</a:t>
            </a:r>
            <a:endParaRPr lang="uk-UA" sz="2000" dirty="0"/>
          </a:p>
        </p:txBody>
      </p:sp>
      <p:sp>
        <p:nvSpPr>
          <p:cNvPr id="41" name="Прямокутник 40">
            <a:extLst>
              <a:ext uri="{FF2B5EF4-FFF2-40B4-BE49-F238E27FC236}">
                <a16:creationId xmlns:a16="http://schemas.microsoft.com/office/drawing/2014/main" id="{82146C97-AC19-48FF-9FF3-4DA70E786F7D}"/>
              </a:ext>
            </a:extLst>
          </p:cNvPr>
          <p:cNvSpPr/>
          <p:nvPr/>
        </p:nvSpPr>
        <p:spPr>
          <a:xfrm>
            <a:off x="8417422" y="1885358"/>
            <a:ext cx="1834155" cy="769441"/>
          </a:xfrm>
          <a:prstGeom prst="rect">
            <a:avLst/>
          </a:prstGeom>
          <a:noFill/>
        </p:spPr>
        <p:txBody>
          <a:bodyPr wrap="none" lIns="91440" tIns="45720" rIns="91440" bIns="45720">
            <a:spAutoFit/>
          </a:bodyPr>
          <a:lstStyle/>
          <a:p>
            <a:pPr algn="ctr"/>
            <a:r>
              <a:rPr lang="en-GB" sz="4400" dirty="0">
                <a:ln w="0"/>
                <a:effectLst>
                  <a:outerShdw blurRad="38100" dist="19050" dir="2700000" algn="tl" rotWithShape="0">
                    <a:schemeClr val="dk1">
                      <a:alpha val="40000"/>
                    </a:schemeClr>
                  </a:outerShdw>
                </a:effectLst>
                <a:latin typeface="Noto Serif Display Semi-Bold Italics" panose="020B0604020202020204"/>
                <a:ea typeface="Noto Serif Display Semi-Bold Italics" panose="020B0604020202020204"/>
                <a:cs typeface="Noto Serif Display Semi-Bold Italics" panose="020B0604020202020204"/>
              </a:rPr>
              <a:t>Cause</a:t>
            </a:r>
            <a:endParaRPr lang="uk-UA" sz="4400" b="0" cap="none" spc="0" dirty="0">
              <a:ln w="0">
                <a:solidFill>
                  <a:schemeClr val="bg1"/>
                </a:solidFill>
              </a:ln>
              <a:effectLst>
                <a:outerShdw blurRad="38100" dist="19050" dir="2700000" algn="tl" rotWithShape="0">
                  <a:schemeClr val="dk1">
                    <a:alpha val="40000"/>
                  </a:schemeClr>
                </a:outerShdw>
              </a:effectLst>
              <a:latin typeface="Noto Serif Display Semi-Bold Italics" panose="020B0604020202020204"/>
              <a:ea typeface="Noto Serif Display Semi-Bold Italics" panose="020B0604020202020204"/>
              <a:cs typeface="Noto Serif Display Semi-Bold Italics" panose="020B0604020202020204"/>
            </a:endParaRPr>
          </a:p>
        </p:txBody>
      </p:sp>
      <p:sp>
        <p:nvSpPr>
          <p:cNvPr id="42" name="Прямокутник 41">
            <a:extLst>
              <a:ext uri="{FF2B5EF4-FFF2-40B4-BE49-F238E27FC236}">
                <a16:creationId xmlns:a16="http://schemas.microsoft.com/office/drawing/2014/main" id="{061BF140-AC24-40B4-A7BB-8D9881A3FF18}"/>
              </a:ext>
            </a:extLst>
          </p:cNvPr>
          <p:cNvSpPr/>
          <p:nvPr/>
        </p:nvSpPr>
        <p:spPr>
          <a:xfrm>
            <a:off x="12769884" y="1885358"/>
            <a:ext cx="4012638" cy="769441"/>
          </a:xfrm>
          <a:prstGeom prst="rect">
            <a:avLst/>
          </a:prstGeom>
          <a:noFill/>
        </p:spPr>
        <p:txBody>
          <a:bodyPr wrap="none" lIns="91440" tIns="45720" rIns="91440" bIns="45720">
            <a:spAutoFit/>
          </a:bodyPr>
          <a:lstStyle/>
          <a:p>
            <a:pPr algn="ctr"/>
            <a:r>
              <a:rPr lang="en-GB" sz="4400" b="0" cap="none" spc="0" dirty="0">
                <a:ln w="0"/>
                <a:effectLst>
                  <a:outerShdw blurRad="38100" dist="19050" dir="2700000" algn="tl" rotWithShape="0">
                    <a:schemeClr val="dk1">
                      <a:alpha val="40000"/>
                    </a:schemeClr>
                  </a:outerShdw>
                </a:effectLst>
                <a:latin typeface="Noto Serif Display Semi-Bold Italics" panose="020B0604020202020204"/>
                <a:ea typeface="Noto Serif Display Semi-Bold Italics" panose="020B0604020202020204"/>
                <a:cs typeface="Noto Serif Display Semi-Bold Italics" panose="020B0604020202020204"/>
              </a:rPr>
              <a:t>Consequences</a:t>
            </a:r>
            <a:endParaRPr lang="uk-UA" sz="4400" b="0" cap="none" spc="0" dirty="0">
              <a:ln w="0">
                <a:solidFill>
                  <a:schemeClr val="bg1"/>
                </a:solidFill>
              </a:ln>
              <a:effectLst>
                <a:outerShdw blurRad="38100" dist="19050" dir="2700000" algn="tl" rotWithShape="0">
                  <a:schemeClr val="dk1">
                    <a:alpha val="40000"/>
                  </a:schemeClr>
                </a:outerShdw>
              </a:effectLst>
              <a:latin typeface="Noto Serif Display Semi-Bold Italics" panose="020B0604020202020204"/>
              <a:ea typeface="Noto Serif Display Semi-Bold Italics" panose="020B0604020202020204"/>
              <a:cs typeface="Noto Serif Display Semi-Bold Italics" panose="020B0604020202020204"/>
            </a:endParaRPr>
          </a:p>
        </p:txBody>
      </p:sp>
      <p:sp>
        <p:nvSpPr>
          <p:cNvPr id="43" name="AutoShape 14">
            <a:extLst>
              <a:ext uri="{FF2B5EF4-FFF2-40B4-BE49-F238E27FC236}">
                <a16:creationId xmlns:a16="http://schemas.microsoft.com/office/drawing/2014/main" id="{D775555E-CA4F-42A3-9621-22FE08FD952C}"/>
              </a:ext>
            </a:extLst>
          </p:cNvPr>
          <p:cNvSpPr/>
          <p:nvPr/>
        </p:nvSpPr>
        <p:spPr>
          <a:xfrm>
            <a:off x="1219200" y="1257300"/>
            <a:ext cx="16230600" cy="0"/>
          </a:xfrm>
          <a:prstGeom prst="line">
            <a:avLst/>
          </a:prstGeom>
          <a:ln w="28575" cap="flat">
            <a:solidFill>
              <a:srgbClr val="333333"/>
            </a:solidFill>
            <a:prstDash val="solid"/>
            <a:headEnd type="none" w="sm" len="sm"/>
            <a:tailEnd type="none" w="sm" len="sm"/>
          </a:ln>
        </p:spPr>
      </p:sp>
      <p:sp>
        <p:nvSpPr>
          <p:cNvPr id="44" name="TextBox 3">
            <a:extLst>
              <a:ext uri="{FF2B5EF4-FFF2-40B4-BE49-F238E27FC236}">
                <a16:creationId xmlns:a16="http://schemas.microsoft.com/office/drawing/2014/main" id="{92C96F3A-A3CB-4A9B-BA80-217351061A25}"/>
              </a:ext>
            </a:extLst>
          </p:cNvPr>
          <p:cNvSpPr txBox="1"/>
          <p:nvPr/>
        </p:nvSpPr>
        <p:spPr>
          <a:xfrm>
            <a:off x="12348370" y="658773"/>
            <a:ext cx="5036818" cy="431800"/>
          </a:xfrm>
          <a:prstGeom prst="rect">
            <a:avLst/>
          </a:prstGeom>
        </p:spPr>
        <p:txBody>
          <a:bodyPr lIns="0" tIns="0" rIns="0" bIns="0" rtlCol="0" anchor="t">
            <a:spAutoFit/>
          </a:bodyPr>
          <a:lstStyle/>
          <a:p>
            <a:pPr algn="r">
              <a:lnSpc>
                <a:spcPts val="3499"/>
              </a:lnSpc>
            </a:pPr>
            <a:r>
              <a:rPr lang="en-US" sz="2499" b="1" dirty="0">
                <a:solidFill>
                  <a:srgbClr val="333333"/>
                </a:solidFill>
                <a:latin typeface="Public Sans Bold"/>
                <a:ea typeface="Public Sans Bold"/>
                <a:cs typeface="Public Sans Bold"/>
                <a:sym typeface="Public Sans Bold"/>
              </a:rPr>
              <a:t>Company Presentation</a:t>
            </a:r>
          </a:p>
        </p:txBody>
      </p:sp>
      <p:sp>
        <p:nvSpPr>
          <p:cNvPr id="45" name="TextBox 17">
            <a:extLst>
              <a:ext uri="{FF2B5EF4-FFF2-40B4-BE49-F238E27FC236}">
                <a16:creationId xmlns:a16="http://schemas.microsoft.com/office/drawing/2014/main" id="{E1E17CAE-DA57-4FCB-89F4-4BBD1A39B8AE}"/>
              </a:ext>
            </a:extLst>
          </p:cNvPr>
          <p:cNvSpPr txBox="1"/>
          <p:nvPr/>
        </p:nvSpPr>
        <p:spPr>
          <a:xfrm>
            <a:off x="1172188" y="98945"/>
            <a:ext cx="6184688" cy="1199111"/>
          </a:xfrm>
          <a:prstGeom prst="rect">
            <a:avLst/>
          </a:prstGeom>
        </p:spPr>
        <p:txBody>
          <a:bodyPr wrap="square" lIns="0" tIns="0" rIns="0" bIns="0" rtlCol="0" anchor="t">
            <a:spAutoFit/>
          </a:bodyPr>
          <a:lstStyle/>
          <a:p>
            <a:pPr algn="ctr">
              <a:lnSpc>
                <a:spcPts val="10199"/>
              </a:lnSpc>
            </a:pPr>
            <a:r>
              <a:rPr lang="en-GB" sz="6000" b="1" i="1" dirty="0">
                <a:solidFill>
                  <a:srgbClr val="333333"/>
                </a:solidFill>
                <a:latin typeface="Noto Serif Display Semi-Bold Italics"/>
                <a:ea typeface="Noto Serif Display Semi-Bold Italics"/>
                <a:cs typeface="Noto Serif Display Semi-Bold Italics"/>
                <a:sym typeface="Noto Serif Display Semi-Bold Italics"/>
              </a:rPr>
              <a:t>Market Analysis</a:t>
            </a:r>
            <a:endParaRPr lang="en-US" sz="6000" b="1" i="1" dirty="0">
              <a:solidFill>
                <a:srgbClr val="333333"/>
              </a:solidFill>
              <a:latin typeface="Noto Serif Display Semi-Bold Italics"/>
              <a:ea typeface="Noto Serif Display Semi-Bold Italics"/>
              <a:cs typeface="Noto Serif Display Semi-Bold Italics"/>
              <a:sym typeface="Noto Serif Display Semi-Bold Italics"/>
            </a:endParaRPr>
          </a:p>
        </p:txBody>
      </p:sp>
      <p:sp>
        <p:nvSpPr>
          <p:cNvPr id="46" name="TextBox 45">
            <a:extLst>
              <a:ext uri="{FF2B5EF4-FFF2-40B4-BE49-F238E27FC236}">
                <a16:creationId xmlns:a16="http://schemas.microsoft.com/office/drawing/2014/main" id="{BA116EFC-0FA3-4B96-ADB7-7E79EAA2C677}"/>
              </a:ext>
            </a:extLst>
          </p:cNvPr>
          <p:cNvSpPr txBox="1"/>
          <p:nvPr/>
        </p:nvSpPr>
        <p:spPr>
          <a:xfrm>
            <a:off x="1517072" y="6073470"/>
            <a:ext cx="4937536" cy="400110"/>
          </a:xfrm>
          <a:prstGeom prst="rect">
            <a:avLst/>
          </a:prstGeom>
          <a:noFill/>
        </p:spPr>
        <p:txBody>
          <a:bodyPr wrap="square" rtlCol="0">
            <a:spAutoFit/>
          </a:bodyPr>
          <a:lstStyle/>
          <a:p>
            <a:r>
              <a:rPr lang="en-US" sz="2000" dirty="0"/>
              <a:t>Dependence on imports</a:t>
            </a:r>
            <a:endParaRPr lang="uk-UA" sz="2000" dirty="0"/>
          </a:p>
        </p:txBody>
      </p:sp>
      <p:sp>
        <p:nvSpPr>
          <p:cNvPr id="47" name="TextBox 46">
            <a:extLst>
              <a:ext uri="{FF2B5EF4-FFF2-40B4-BE49-F238E27FC236}">
                <a16:creationId xmlns:a16="http://schemas.microsoft.com/office/drawing/2014/main" id="{F900D483-D9C1-4F0F-9EEB-3856A7335CBA}"/>
              </a:ext>
            </a:extLst>
          </p:cNvPr>
          <p:cNvSpPr txBox="1"/>
          <p:nvPr/>
        </p:nvSpPr>
        <p:spPr>
          <a:xfrm>
            <a:off x="1599169" y="8285746"/>
            <a:ext cx="4937536" cy="707886"/>
          </a:xfrm>
          <a:prstGeom prst="rect">
            <a:avLst/>
          </a:prstGeom>
          <a:noFill/>
        </p:spPr>
        <p:txBody>
          <a:bodyPr wrap="square" rtlCol="0">
            <a:spAutoFit/>
          </a:bodyPr>
          <a:lstStyle/>
          <a:p>
            <a:r>
              <a:rPr lang="en-US" sz="2000" dirty="0"/>
              <a:t>Product shortage in agriculture, housing, and industry</a:t>
            </a:r>
            <a:endParaRPr lang="uk-UA" sz="2000" dirty="0"/>
          </a:p>
        </p:txBody>
      </p:sp>
      <p:sp>
        <p:nvSpPr>
          <p:cNvPr id="48" name="TextBox 47">
            <a:extLst>
              <a:ext uri="{FF2B5EF4-FFF2-40B4-BE49-F238E27FC236}">
                <a16:creationId xmlns:a16="http://schemas.microsoft.com/office/drawing/2014/main" id="{F6BB851C-D49A-41D4-B3FE-29C1114CF010}"/>
              </a:ext>
            </a:extLst>
          </p:cNvPr>
          <p:cNvSpPr txBox="1"/>
          <p:nvPr/>
        </p:nvSpPr>
        <p:spPr>
          <a:xfrm>
            <a:off x="7189623" y="3370961"/>
            <a:ext cx="4813576" cy="2031325"/>
          </a:xfrm>
          <a:prstGeom prst="rect">
            <a:avLst/>
          </a:prstGeom>
          <a:noFill/>
        </p:spPr>
        <p:txBody>
          <a:bodyPr wrap="square" rtlCol="0">
            <a:spAutoFit/>
          </a:bodyPr>
          <a:lstStyle/>
          <a:p>
            <a:r>
              <a:rPr lang="en-US" dirty="0">
                <a:latin typeface="Public Sans" panose="020B0604020202020204" charset="0"/>
              </a:rPr>
              <a:t>○</a:t>
            </a:r>
            <a:r>
              <a:rPr lang="uk-UA" dirty="0">
                <a:latin typeface="Public Sans" panose="020B0604020202020204" charset="0"/>
              </a:rPr>
              <a:t> </a:t>
            </a:r>
            <a:r>
              <a:rPr lang="en-US" dirty="0"/>
              <a:t>Destruction of production facilities due to the war (approximately 50% of the market has disappeared).</a:t>
            </a:r>
            <a:endParaRPr lang="uk-UA" dirty="0"/>
          </a:p>
          <a:p>
            <a:r>
              <a:rPr lang="en-US" dirty="0">
                <a:latin typeface="Quire Sans" panose="020B0502040204020203" pitchFamily="34" charset="0"/>
                <a:cs typeface="Quire Sans" panose="020B0502040204020203" pitchFamily="34" charset="0"/>
              </a:rPr>
              <a:t>○</a:t>
            </a:r>
            <a:r>
              <a:rPr lang="uk-UA" dirty="0">
                <a:latin typeface="Quire Sans" panose="020B0502040204020203" pitchFamily="34" charset="0"/>
                <a:cs typeface="Quire Sans" panose="020B0502040204020203" pitchFamily="34" charset="0"/>
              </a:rPr>
              <a:t> </a:t>
            </a:r>
            <a:r>
              <a:rPr lang="en-US" dirty="0"/>
              <a:t>Some factories are located in occupied territories or active combat zones.</a:t>
            </a:r>
            <a:endParaRPr lang="uk-UA" dirty="0"/>
          </a:p>
          <a:p>
            <a:r>
              <a:rPr lang="en-US" dirty="0">
                <a:latin typeface="Quire Sans" panose="020B0502040400020003" pitchFamily="34" charset="0"/>
                <a:cs typeface="Quire Sans" panose="020B0502040400020003" pitchFamily="34" charset="0"/>
              </a:rPr>
              <a:t>○</a:t>
            </a:r>
            <a:r>
              <a:rPr lang="en-US" dirty="0"/>
              <a:t>Outdated technologies among competitors (low product durability)</a:t>
            </a:r>
            <a:endParaRPr lang="uk-UA" dirty="0"/>
          </a:p>
        </p:txBody>
      </p:sp>
      <p:sp>
        <p:nvSpPr>
          <p:cNvPr id="49" name="TextBox 48">
            <a:extLst>
              <a:ext uri="{FF2B5EF4-FFF2-40B4-BE49-F238E27FC236}">
                <a16:creationId xmlns:a16="http://schemas.microsoft.com/office/drawing/2014/main" id="{F97F8D7C-1674-4589-A57D-D1AAAB96C67B}"/>
              </a:ext>
            </a:extLst>
          </p:cNvPr>
          <p:cNvSpPr txBox="1"/>
          <p:nvPr/>
        </p:nvSpPr>
        <p:spPr>
          <a:xfrm>
            <a:off x="12588776" y="3286198"/>
            <a:ext cx="4813576" cy="2031325"/>
          </a:xfrm>
          <a:prstGeom prst="rect">
            <a:avLst/>
          </a:prstGeom>
          <a:noFill/>
        </p:spPr>
        <p:txBody>
          <a:bodyPr wrap="square" rtlCol="0">
            <a:spAutoFit/>
          </a:bodyPr>
          <a:lstStyle/>
          <a:p>
            <a:r>
              <a:rPr lang="en-US" dirty="0">
                <a:latin typeface="Public Sans" panose="020B0604020202020204" charset="0"/>
              </a:rPr>
              <a:t>○</a:t>
            </a:r>
            <a:r>
              <a:rPr lang="uk-UA" dirty="0">
                <a:latin typeface="Public Sans" panose="020B0604020202020204" charset="0"/>
              </a:rPr>
              <a:t> </a:t>
            </a:r>
            <a:r>
              <a:rPr lang="en-US" dirty="0"/>
              <a:t>Delays in the implementation of infrastructure, construction, and agricultural projects.</a:t>
            </a:r>
            <a:endParaRPr lang="uk-UA" dirty="0"/>
          </a:p>
          <a:p>
            <a:endParaRPr lang="uk-UA" dirty="0"/>
          </a:p>
          <a:p>
            <a:r>
              <a:rPr lang="en-US" dirty="0">
                <a:latin typeface="Public Sans" panose="020B0604020202020204" charset="0"/>
              </a:rPr>
              <a:t>○</a:t>
            </a:r>
            <a:r>
              <a:rPr lang="uk-UA" dirty="0">
                <a:latin typeface="Public Sans" panose="020B0604020202020204" charset="0"/>
              </a:rPr>
              <a:t> </a:t>
            </a:r>
            <a:r>
              <a:rPr lang="en-US" dirty="0"/>
              <a:t>Increased costs due to import dependence and logistics.</a:t>
            </a:r>
            <a:endParaRPr lang="uk-UA" dirty="0"/>
          </a:p>
          <a:p>
            <a:endParaRPr lang="uk-UA" dirty="0"/>
          </a:p>
          <a:p>
            <a:r>
              <a:rPr lang="en-US" dirty="0">
                <a:latin typeface="Public Sans" panose="020B0604020202020204" charset="0"/>
              </a:rPr>
              <a:t>○</a:t>
            </a:r>
            <a:r>
              <a:rPr lang="uk-UA" dirty="0">
                <a:latin typeface="Public Sans" panose="020B0604020202020204" charset="0"/>
              </a:rPr>
              <a:t> </a:t>
            </a:r>
            <a:r>
              <a:rPr lang="en-US" dirty="0"/>
              <a:t>Slower recovery rates and budget losses.</a:t>
            </a:r>
            <a:endParaRPr lang="uk-UA" dirty="0"/>
          </a:p>
        </p:txBody>
      </p:sp>
      <p:sp>
        <p:nvSpPr>
          <p:cNvPr id="51" name="TextBox 50">
            <a:extLst>
              <a:ext uri="{FF2B5EF4-FFF2-40B4-BE49-F238E27FC236}">
                <a16:creationId xmlns:a16="http://schemas.microsoft.com/office/drawing/2014/main" id="{193CB737-4BF2-4B7B-8E40-7222ADCE1931}"/>
              </a:ext>
            </a:extLst>
          </p:cNvPr>
          <p:cNvSpPr txBox="1"/>
          <p:nvPr/>
        </p:nvSpPr>
        <p:spPr>
          <a:xfrm>
            <a:off x="7162957" y="5335682"/>
            <a:ext cx="4813576" cy="2031325"/>
          </a:xfrm>
          <a:prstGeom prst="rect">
            <a:avLst/>
          </a:prstGeom>
          <a:noFill/>
        </p:spPr>
        <p:txBody>
          <a:bodyPr wrap="square" rtlCol="0">
            <a:spAutoFit/>
          </a:bodyPr>
          <a:lstStyle/>
          <a:p>
            <a:r>
              <a:rPr lang="en-US" dirty="0">
                <a:latin typeface="Public Sans" panose="020B0604020202020204" charset="0"/>
              </a:rPr>
              <a:t>○</a:t>
            </a:r>
            <a:r>
              <a:rPr lang="uk-UA" dirty="0">
                <a:latin typeface="Public Sans" panose="020B0604020202020204" charset="0"/>
              </a:rPr>
              <a:t> </a:t>
            </a:r>
            <a:r>
              <a:rPr lang="en-US" dirty="0">
                <a:latin typeface="Public Sans" panose="020B0604020202020204" charset="0"/>
              </a:rPr>
              <a:t>Logistics challenges.</a:t>
            </a:r>
            <a:endParaRPr lang="uk-UA" dirty="0">
              <a:latin typeface="Public Sans" panose="020B0604020202020204" charset="0"/>
            </a:endParaRPr>
          </a:p>
          <a:p>
            <a:endParaRPr lang="uk-UA" dirty="0">
              <a:latin typeface="Public Sans" panose="020B0604020202020204" charset="0"/>
            </a:endParaRPr>
          </a:p>
          <a:p>
            <a:r>
              <a:rPr lang="en-US" dirty="0">
                <a:latin typeface="Public Sans" panose="020B0604020202020204" charset="0"/>
                <a:cs typeface="Quire Sans" panose="020B0502040400020003" pitchFamily="34" charset="0"/>
              </a:rPr>
              <a:t>○</a:t>
            </a:r>
            <a:r>
              <a:rPr lang="uk-UA" dirty="0">
                <a:latin typeface="Public Sans" panose="020B0604020202020204" charset="0"/>
                <a:cs typeface="Quire Sans" panose="020B0502040400020003" pitchFamily="34" charset="0"/>
              </a:rPr>
              <a:t> </a:t>
            </a:r>
            <a:r>
              <a:rPr lang="en-US" dirty="0">
                <a:latin typeface="Public Sans" panose="020B0604020202020204" charset="0"/>
              </a:rPr>
              <a:t>High costs (customs duties, currency risks).</a:t>
            </a:r>
            <a:endParaRPr lang="uk-UA" dirty="0">
              <a:latin typeface="Public Sans" panose="020B0604020202020204" charset="0"/>
            </a:endParaRPr>
          </a:p>
          <a:p>
            <a:endParaRPr lang="uk-UA" dirty="0">
              <a:latin typeface="Public Sans" panose="020B0604020202020204" charset="0"/>
            </a:endParaRPr>
          </a:p>
          <a:p>
            <a:r>
              <a:rPr lang="en-US" dirty="0">
                <a:latin typeface="Public Sans" panose="020B0604020202020204" charset="0"/>
              </a:rPr>
              <a:t>○</a:t>
            </a:r>
            <a:r>
              <a:rPr lang="uk-UA" dirty="0">
                <a:latin typeface="Public Sans" panose="020B0604020202020204" charset="0"/>
              </a:rPr>
              <a:t> </a:t>
            </a:r>
            <a:r>
              <a:rPr lang="en-US" dirty="0">
                <a:latin typeface="Public Sans" panose="020B0604020202020204" charset="0"/>
              </a:rPr>
              <a:t>Shortage of finished products in the EU due to internal demand.</a:t>
            </a:r>
            <a:endParaRPr lang="uk-UA" dirty="0"/>
          </a:p>
        </p:txBody>
      </p:sp>
      <p:sp>
        <p:nvSpPr>
          <p:cNvPr id="53" name="TextBox 52">
            <a:extLst>
              <a:ext uri="{FF2B5EF4-FFF2-40B4-BE49-F238E27FC236}">
                <a16:creationId xmlns:a16="http://schemas.microsoft.com/office/drawing/2014/main" id="{7A99A233-CC7A-4A2A-A961-110D0658C86D}"/>
              </a:ext>
            </a:extLst>
          </p:cNvPr>
          <p:cNvSpPr txBox="1"/>
          <p:nvPr/>
        </p:nvSpPr>
        <p:spPr>
          <a:xfrm>
            <a:off x="12608515" y="5555233"/>
            <a:ext cx="4813576" cy="1754326"/>
          </a:xfrm>
          <a:prstGeom prst="rect">
            <a:avLst/>
          </a:prstGeom>
          <a:noFill/>
        </p:spPr>
        <p:txBody>
          <a:bodyPr wrap="square" rtlCol="0">
            <a:spAutoFit/>
          </a:bodyPr>
          <a:lstStyle/>
          <a:p>
            <a:r>
              <a:rPr lang="en-US" dirty="0">
                <a:latin typeface="Public Sans" panose="020B0604020202020204" charset="0"/>
              </a:rPr>
              <a:t>○</a:t>
            </a:r>
            <a:r>
              <a:rPr lang="uk-UA" dirty="0">
                <a:latin typeface="Public Sans" panose="020B0604020202020204" charset="0"/>
              </a:rPr>
              <a:t> </a:t>
            </a:r>
            <a:r>
              <a:rPr lang="en-US" dirty="0">
                <a:latin typeface="Public Sans" panose="020B0604020202020204" charset="0"/>
              </a:rPr>
              <a:t>Supply instability.</a:t>
            </a:r>
            <a:endParaRPr lang="uk-UA" dirty="0">
              <a:latin typeface="Public Sans" panose="020B0604020202020204" charset="0"/>
            </a:endParaRPr>
          </a:p>
          <a:p>
            <a:endParaRPr lang="uk-UA" dirty="0">
              <a:latin typeface="Public Sans" panose="020B0604020202020204" charset="0"/>
            </a:endParaRPr>
          </a:p>
          <a:p>
            <a:r>
              <a:rPr lang="en-US" dirty="0">
                <a:latin typeface="Public Sans" panose="020B0604020202020204" charset="0"/>
                <a:cs typeface="Quire Sans" panose="020B0502040400020003" pitchFamily="34" charset="0"/>
              </a:rPr>
              <a:t>○</a:t>
            </a:r>
            <a:r>
              <a:rPr lang="uk-UA" dirty="0">
                <a:latin typeface="Public Sans" panose="020B0604020202020204" charset="0"/>
                <a:cs typeface="Quire Sans" panose="020B0502040400020003" pitchFamily="34" charset="0"/>
              </a:rPr>
              <a:t> </a:t>
            </a:r>
            <a:r>
              <a:rPr lang="en-US" dirty="0">
                <a:latin typeface="Public Sans" panose="020B0604020202020204" charset="0"/>
              </a:rPr>
              <a:t>Risk of deadline disruptions.</a:t>
            </a:r>
            <a:endParaRPr lang="uk-UA" dirty="0">
              <a:latin typeface="Public Sans" panose="020B0604020202020204" charset="0"/>
            </a:endParaRPr>
          </a:p>
          <a:p>
            <a:endParaRPr lang="uk-UA" dirty="0">
              <a:latin typeface="Public Sans" panose="020B0604020202020204" charset="0"/>
            </a:endParaRPr>
          </a:p>
          <a:p>
            <a:r>
              <a:rPr lang="en-US" dirty="0">
                <a:latin typeface="Public Sans" panose="020B0604020202020204" charset="0"/>
              </a:rPr>
              <a:t>○</a:t>
            </a:r>
            <a:r>
              <a:rPr lang="uk-UA" dirty="0">
                <a:latin typeface="Public Sans" panose="020B0604020202020204" charset="0"/>
              </a:rPr>
              <a:t> </a:t>
            </a:r>
            <a:r>
              <a:rPr lang="en-US" dirty="0">
                <a:latin typeface="Public Sans" panose="020B0604020202020204" charset="0"/>
              </a:rPr>
              <a:t>Decreased availability of materials for key sectors.</a:t>
            </a:r>
            <a:endParaRPr lang="uk-UA" dirty="0"/>
          </a:p>
        </p:txBody>
      </p:sp>
      <p:sp>
        <p:nvSpPr>
          <p:cNvPr id="54" name="TextBox 53">
            <a:extLst>
              <a:ext uri="{FF2B5EF4-FFF2-40B4-BE49-F238E27FC236}">
                <a16:creationId xmlns:a16="http://schemas.microsoft.com/office/drawing/2014/main" id="{2DDC9119-493F-4FB1-9A53-00564DC025F2}"/>
              </a:ext>
            </a:extLst>
          </p:cNvPr>
          <p:cNvSpPr txBox="1"/>
          <p:nvPr/>
        </p:nvSpPr>
        <p:spPr>
          <a:xfrm>
            <a:off x="7129931" y="7455579"/>
            <a:ext cx="4813576" cy="2031325"/>
          </a:xfrm>
          <a:prstGeom prst="rect">
            <a:avLst/>
          </a:prstGeom>
          <a:noFill/>
        </p:spPr>
        <p:txBody>
          <a:bodyPr wrap="square" rtlCol="0">
            <a:spAutoFit/>
          </a:bodyPr>
          <a:lstStyle/>
          <a:p>
            <a:r>
              <a:rPr lang="en-US" dirty="0">
                <a:latin typeface="Public Sans" panose="020B0604020202020204" charset="0"/>
              </a:rPr>
              <a:t>○</a:t>
            </a:r>
            <a:r>
              <a:rPr lang="uk-UA" dirty="0">
                <a:latin typeface="Public Sans" panose="020B0604020202020204" charset="0"/>
              </a:rPr>
              <a:t> </a:t>
            </a:r>
            <a:r>
              <a:rPr lang="en-US" dirty="0">
                <a:latin typeface="Public Sans" panose="020B0604020202020204" charset="0"/>
              </a:rPr>
              <a:t>Logistics challenges.</a:t>
            </a:r>
            <a:endParaRPr lang="uk-UA" dirty="0">
              <a:latin typeface="Public Sans" panose="020B0604020202020204" charset="0"/>
            </a:endParaRPr>
          </a:p>
          <a:p>
            <a:endParaRPr lang="uk-UA" dirty="0">
              <a:latin typeface="Public Sans" panose="020B0604020202020204" charset="0"/>
            </a:endParaRPr>
          </a:p>
          <a:p>
            <a:r>
              <a:rPr lang="en-US" dirty="0">
                <a:latin typeface="Public Sans" panose="020B0604020202020204" charset="0"/>
                <a:cs typeface="Quire Sans" panose="020B0502040400020003" pitchFamily="34" charset="0"/>
              </a:rPr>
              <a:t>○</a:t>
            </a:r>
            <a:r>
              <a:rPr lang="uk-UA" dirty="0">
                <a:latin typeface="Public Sans" panose="020B0604020202020204" charset="0"/>
                <a:cs typeface="Quire Sans" panose="020B0502040400020003" pitchFamily="34" charset="0"/>
              </a:rPr>
              <a:t> </a:t>
            </a:r>
            <a:r>
              <a:rPr lang="en-US" dirty="0">
                <a:latin typeface="Public Sans" panose="020B0604020202020204" charset="0"/>
              </a:rPr>
              <a:t>High costs (customs duties, currency risks).</a:t>
            </a:r>
            <a:endParaRPr lang="uk-UA" dirty="0">
              <a:latin typeface="Public Sans" panose="020B0604020202020204" charset="0"/>
            </a:endParaRPr>
          </a:p>
          <a:p>
            <a:endParaRPr lang="uk-UA" dirty="0">
              <a:latin typeface="Public Sans" panose="020B0604020202020204" charset="0"/>
            </a:endParaRPr>
          </a:p>
          <a:p>
            <a:r>
              <a:rPr lang="en-US" dirty="0">
                <a:latin typeface="Public Sans" panose="020B0604020202020204" charset="0"/>
              </a:rPr>
              <a:t>○</a:t>
            </a:r>
            <a:r>
              <a:rPr lang="uk-UA" dirty="0">
                <a:latin typeface="Public Sans" panose="020B0604020202020204" charset="0"/>
              </a:rPr>
              <a:t> </a:t>
            </a:r>
            <a:r>
              <a:rPr lang="en-US" dirty="0">
                <a:latin typeface="Public Sans" panose="020B0604020202020204" charset="0"/>
              </a:rPr>
              <a:t>Shortage of finished products in the EU due to internal demand.</a:t>
            </a:r>
            <a:endParaRPr lang="uk-UA" dirty="0"/>
          </a:p>
        </p:txBody>
      </p:sp>
      <p:sp>
        <p:nvSpPr>
          <p:cNvPr id="55" name="TextBox 54">
            <a:extLst>
              <a:ext uri="{FF2B5EF4-FFF2-40B4-BE49-F238E27FC236}">
                <a16:creationId xmlns:a16="http://schemas.microsoft.com/office/drawing/2014/main" id="{330D7864-177F-41D4-8A6A-490DDE11825E}"/>
              </a:ext>
            </a:extLst>
          </p:cNvPr>
          <p:cNvSpPr txBox="1"/>
          <p:nvPr/>
        </p:nvSpPr>
        <p:spPr>
          <a:xfrm>
            <a:off x="12588776" y="7594078"/>
            <a:ext cx="4813576" cy="1754326"/>
          </a:xfrm>
          <a:prstGeom prst="rect">
            <a:avLst/>
          </a:prstGeom>
          <a:noFill/>
        </p:spPr>
        <p:txBody>
          <a:bodyPr wrap="square" rtlCol="0">
            <a:spAutoFit/>
          </a:bodyPr>
          <a:lstStyle/>
          <a:p>
            <a:r>
              <a:rPr lang="en-US" dirty="0">
                <a:latin typeface="Public Sans" panose="020B0604020202020204" charset="0"/>
              </a:rPr>
              <a:t>○</a:t>
            </a:r>
            <a:r>
              <a:rPr lang="uk-UA" dirty="0">
                <a:latin typeface="Public Sans" panose="020B0604020202020204" charset="0"/>
              </a:rPr>
              <a:t> </a:t>
            </a:r>
            <a:r>
              <a:rPr lang="en-US" dirty="0">
                <a:latin typeface="Public Sans" panose="020B0604020202020204" charset="0"/>
              </a:rPr>
              <a:t>Farmers are unable to expand irrigation.</a:t>
            </a:r>
            <a:endParaRPr lang="uk-UA" dirty="0">
              <a:latin typeface="Public Sans" panose="020B0604020202020204" charset="0"/>
            </a:endParaRPr>
          </a:p>
          <a:p>
            <a:endParaRPr lang="uk-UA" dirty="0">
              <a:latin typeface="Public Sans" panose="020B0604020202020204" charset="0"/>
            </a:endParaRPr>
          </a:p>
          <a:p>
            <a:r>
              <a:rPr lang="en-US" dirty="0">
                <a:latin typeface="Public Sans" panose="020B0604020202020204" charset="0"/>
              </a:rPr>
              <a:t>○</a:t>
            </a:r>
            <a:r>
              <a:rPr lang="uk-UA" dirty="0">
                <a:latin typeface="Public Sans" panose="020B0604020202020204" charset="0"/>
              </a:rPr>
              <a:t> </a:t>
            </a:r>
            <a:r>
              <a:rPr lang="en-US" dirty="0">
                <a:latin typeface="Public Sans" panose="020B0604020202020204" charset="0"/>
              </a:rPr>
              <a:t>Construction companies cannot complete projects.</a:t>
            </a:r>
            <a:endParaRPr lang="uk-UA" dirty="0">
              <a:latin typeface="Public Sans" panose="020B0604020202020204" charset="0"/>
            </a:endParaRPr>
          </a:p>
          <a:p>
            <a:endParaRPr lang="uk-UA" dirty="0">
              <a:latin typeface="Public Sans" panose="020B0604020202020204" charset="0"/>
            </a:endParaRPr>
          </a:p>
          <a:p>
            <a:r>
              <a:rPr lang="en-US" dirty="0">
                <a:latin typeface="Public Sans" panose="020B0604020202020204" charset="0"/>
              </a:rPr>
              <a:t>○</a:t>
            </a:r>
            <a:r>
              <a:rPr lang="uk-UA" dirty="0">
                <a:latin typeface="Public Sans" panose="020B0604020202020204" charset="0"/>
              </a:rPr>
              <a:t> </a:t>
            </a:r>
            <a:r>
              <a:rPr lang="en-US" dirty="0">
                <a:latin typeface="Public Sans" panose="020B0604020202020204" charset="0"/>
              </a:rPr>
              <a:t>Utility networks are not being upgraded.</a:t>
            </a:r>
            <a:endParaRPr lang="uk-UA" dirty="0"/>
          </a:p>
        </p:txBody>
      </p:sp>
    </p:spTree>
    <p:extLst>
      <p:ext uri="{BB962C8B-B14F-4D97-AF65-F5344CB8AC3E}">
        <p14:creationId xmlns:p14="http://schemas.microsoft.com/office/powerpoint/2010/main" val="1287287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4220428"/>
            <a:ext cx="3846383" cy="5037872"/>
            <a:chOff x="0" y="0"/>
            <a:chExt cx="2909794" cy="3811157"/>
          </a:xfrm>
        </p:grpSpPr>
        <p:sp>
          <p:nvSpPr>
            <p:cNvPr id="3" name="Freeform 3"/>
            <p:cNvSpPr/>
            <p:nvPr/>
          </p:nvSpPr>
          <p:spPr>
            <a:xfrm>
              <a:off x="0" y="0"/>
              <a:ext cx="2909794" cy="3811157"/>
            </a:xfrm>
            <a:custGeom>
              <a:avLst/>
              <a:gdLst/>
              <a:ahLst/>
              <a:cxnLst/>
              <a:rect l="l" t="t" r="r" b="b"/>
              <a:pathLst>
                <a:path w="2909794" h="3811157">
                  <a:moveTo>
                    <a:pt x="2785334" y="59690"/>
                  </a:moveTo>
                  <a:cubicBezTo>
                    <a:pt x="2820894" y="59690"/>
                    <a:pt x="2850104" y="88900"/>
                    <a:pt x="2850104" y="124460"/>
                  </a:cubicBezTo>
                  <a:lnTo>
                    <a:pt x="2850104" y="3686697"/>
                  </a:lnTo>
                  <a:cubicBezTo>
                    <a:pt x="2850104" y="3722257"/>
                    <a:pt x="2820894" y="3751467"/>
                    <a:pt x="2785334" y="3751467"/>
                  </a:cubicBezTo>
                  <a:lnTo>
                    <a:pt x="124460" y="3751467"/>
                  </a:lnTo>
                  <a:cubicBezTo>
                    <a:pt x="88900" y="3751467"/>
                    <a:pt x="59690" y="3722257"/>
                    <a:pt x="59690" y="3686697"/>
                  </a:cubicBezTo>
                  <a:lnTo>
                    <a:pt x="59690" y="124460"/>
                  </a:lnTo>
                  <a:cubicBezTo>
                    <a:pt x="59690" y="88900"/>
                    <a:pt x="88900" y="59690"/>
                    <a:pt x="124460" y="59690"/>
                  </a:cubicBezTo>
                  <a:lnTo>
                    <a:pt x="2785334" y="59690"/>
                  </a:lnTo>
                  <a:moveTo>
                    <a:pt x="2785334" y="0"/>
                  </a:moveTo>
                  <a:lnTo>
                    <a:pt x="124460" y="0"/>
                  </a:lnTo>
                  <a:cubicBezTo>
                    <a:pt x="55880" y="0"/>
                    <a:pt x="0" y="55880"/>
                    <a:pt x="0" y="124460"/>
                  </a:cubicBezTo>
                  <a:lnTo>
                    <a:pt x="0" y="3686697"/>
                  </a:lnTo>
                  <a:cubicBezTo>
                    <a:pt x="0" y="3755277"/>
                    <a:pt x="55880" y="3811157"/>
                    <a:pt x="124460" y="3811157"/>
                  </a:cubicBezTo>
                  <a:lnTo>
                    <a:pt x="2785334" y="3811157"/>
                  </a:lnTo>
                  <a:cubicBezTo>
                    <a:pt x="2853914" y="3811157"/>
                    <a:pt x="2909794" y="3755277"/>
                    <a:pt x="2909794" y="3686697"/>
                  </a:cubicBezTo>
                  <a:lnTo>
                    <a:pt x="2909794" y="124460"/>
                  </a:lnTo>
                  <a:cubicBezTo>
                    <a:pt x="2909794" y="55880"/>
                    <a:pt x="2853914" y="0"/>
                    <a:pt x="2785334" y="0"/>
                  </a:cubicBezTo>
                  <a:close/>
                </a:path>
              </a:pathLst>
            </a:custGeom>
            <a:solidFill>
              <a:srgbClr val="333333"/>
            </a:solidFill>
          </p:spPr>
        </p:sp>
      </p:grpSp>
      <p:grpSp>
        <p:nvGrpSpPr>
          <p:cNvPr id="4" name="Group 4"/>
          <p:cNvGrpSpPr/>
          <p:nvPr/>
        </p:nvGrpSpPr>
        <p:grpSpPr>
          <a:xfrm>
            <a:off x="5162170" y="4216950"/>
            <a:ext cx="3846383" cy="5037872"/>
            <a:chOff x="0" y="0"/>
            <a:chExt cx="2909794" cy="3811157"/>
          </a:xfrm>
        </p:grpSpPr>
        <p:sp>
          <p:nvSpPr>
            <p:cNvPr id="5" name="Freeform 5"/>
            <p:cNvSpPr/>
            <p:nvPr/>
          </p:nvSpPr>
          <p:spPr>
            <a:xfrm>
              <a:off x="0" y="0"/>
              <a:ext cx="2909794" cy="3811157"/>
            </a:xfrm>
            <a:custGeom>
              <a:avLst/>
              <a:gdLst/>
              <a:ahLst/>
              <a:cxnLst/>
              <a:rect l="l" t="t" r="r" b="b"/>
              <a:pathLst>
                <a:path w="2909794" h="3811157">
                  <a:moveTo>
                    <a:pt x="2785334" y="59690"/>
                  </a:moveTo>
                  <a:cubicBezTo>
                    <a:pt x="2820894" y="59690"/>
                    <a:pt x="2850104" y="88900"/>
                    <a:pt x="2850104" y="124460"/>
                  </a:cubicBezTo>
                  <a:lnTo>
                    <a:pt x="2850104" y="3686697"/>
                  </a:lnTo>
                  <a:cubicBezTo>
                    <a:pt x="2850104" y="3722257"/>
                    <a:pt x="2820894" y="3751467"/>
                    <a:pt x="2785334" y="3751467"/>
                  </a:cubicBezTo>
                  <a:lnTo>
                    <a:pt x="124460" y="3751467"/>
                  </a:lnTo>
                  <a:cubicBezTo>
                    <a:pt x="88900" y="3751467"/>
                    <a:pt x="59690" y="3722257"/>
                    <a:pt x="59690" y="3686697"/>
                  </a:cubicBezTo>
                  <a:lnTo>
                    <a:pt x="59690" y="124460"/>
                  </a:lnTo>
                  <a:cubicBezTo>
                    <a:pt x="59690" y="88900"/>
                    <a:pt x="88900" y="59690"/>
                    <a:pt x="124460" y="59690"/>
                  </a:cubicBezTo>
                  <a:lnTo>
                    <a:pt x="2785334" y="59690"/>
                  </a:lnTo>
                  <a:moveTo>
                    <a:pt x="2785334" y="0"/>
                  </a:moveTo>
                  <a:lnTo>
                    <a:pt x="124460" y="0"/>
                  </a:lnTo>
                  <a:cubicBezTo>
                    <a:pt x="55880" y="0"/>
                    <a:pt x="0" y="55880"/>
                    <a:pt x="0" y="124460"/>
                  </a:cubicBezTo>
                  <a:lnTo>
                    <a:pt x="0" y="3686697"/>
                  </a:lnTo>
                  <a:cubicBezTo>
                    <a:pt x="0" y="3755277"/>
                    <a:pt x="55880" y="3811157"/>
                    <a:pt x="124460" y="3811157"/>
                  </a:cubicBezTo>
                  <a:lnTo>
                    <a:pt x="2785334" y="3811157"/>
                  </a:lnTo>
                  <a:cubicBezTo>
                    <a:pt x="2853914" y="3811157"/>
                    <a:pt x="2909794" y="3755277"/>
                    <a:pt x="2909794" y="3686697"/>
                  </a:cubicBezTo>
                  <a:lnTo>
                    <a:pt x="2909794" y="124460"/>
                  </a:lnTo>
                  <a:cubicBezTo>
                    <a:pt x="2909794" y="55880"/>
                    <a:pt x="2853914" y="0"/>
                    <a:pt x="2785334" y="0"/>
                  </a:cubicBezTo>
                  <a:close/>
                </a:path>
              </a:pathLst>
            </a:custGeom>
            <a:solidFill>
              <a:srgbClr val="333333"/>
            </a:solidFill>
          </p:spPr>
        </p:sp>
      </p:grpSp>
      <p:grpSp>
        <p:nvGrpSpPr>
          <p:cNvPr id="6" name="Group 6"/>
          <p:cNvGrpSpPr/>
          <p:nvPr/>
        </p:nvGrpSpPr>
        <p:grpSpPr>
          <a:xfrm>
            <a:off x="9275253" y="4220428"/>
            <a:ext cx="3846383" cy="5037872"/>
            <a:chOff x="0" y="0"/>
            <a:chExt cx="2909794" cy="3811157"/>
          </a:xfrm>
        </p:grpSpPr>
        <p:sp>
          <p:nvSpPr>
            <p:cNvPr id="7" name="Freeform 7"/>
            <p:cNvSpPr/>
            <p:nvPr/>
          </p:nvSpPr>
          <p:spPr>
            <a:xfrm>
              <a:off x="0" y="0"/>
              <a:ext cx="2909794" cy="3811157"/>
            </a:xfrm>
            <a:custGeom>
              <a:avLst/>
              <a:gdLst/>
              <a:ahLst/>
              <a:cxnLst/>
              <a:rect l="l" t="t" r="r" b="b"/>
              <a:pathLst>
                <a:path w="2909794" h="3811157">
                  <a:moveTo>
                    <a:pt x="2785334" y="59690"/>
                  </a:moveTo>
                  <a:cubicBezTo>
                    <a:pt x="2820894" y="59690"/>
                    <a:pt x="2850104" y="88900"/>
                    <a:pt x="2850104" y="124460"/>
                  </a:cubicBezTo>
                  <a:lnTo>
                    <a:pt x="2850104" y="3686697"/>
                  </a:lnTo>
                  <a:cubicBezTo>
                    <a:pt x="2850104" y="3722257"/>
                    <a:pt x="2820894" y="3751467"/>
                    <a:pt x="2785334" y="3751467"/>
                  </a:cubicBezTo>
                  <a:lnTo>
                    <a:pt x="124460" y="3751467"/>
                  </a:lnTo>
                  <a:cubicBezTo>
                    <a:pt x="88900" y="3751467"/>
                    <a:pt x="59690" y="3722257"/>
                    <a:pt x="59690" y="3686697"/>
                  </a:cubicBezTo>
                  <a:lnTo>
                    <a:pt x="59690" y="124460"/>
                  </a:lnTo>
                  <a:cubicBezTo>
                    <a:pt x="59690" y="88900"/>
                    <a:pt x="88900" y="59690"/>
                    <a:pt x="124460" y="59690"/>
                  </a:cubicBezTo>
                  <a:lnTo>
                    <a:pt x="2785334" y="59690"/>
                  </a:lnTo>
                  <a:moveTo>
                    <a:pt x="2785334" y="0"/>
                  </a:moveTo>
                  <a:lnTo>
                    <a:pt x="124460" y="0"/>
                  </a:lnTo>
                  <a:cubicBezTo>
                    <a:pt x="55880" y="0"/>
                    <a:pt x="0" y="55880"/>
                    <a:pt x="0" y="124460"/>
                  </a:cubicBezTo>
                  <a:lnTo>
                    <a:pt x="0" y="3686697"/>
                  </a:lnTo>
                  <a:cubicBezTo>
                    <a:pt x="0" y="3755277"/>
                    <a:pt x="55880" y="3811157"/>
                    <a:pt x="124460" y="3811157"/>
                  </a:cubicBezTo>
                  <a:lnTo>
                    <a:pt x="2785334" y="3811157"/>
                  </a:lnTo>
                  <a:cubicBezTo>
                    <a:pt x="2853914" y="3811157"/>
                    <a:pt x="2909794" y="3755277"/>
                    <a:pt x="2909794" y="3686697"/>
                  </a:cubicBezTo>
                  <a:lnTo>
                    <a:pt x="2909794" y="124460"/>
                  </a:lnTo>
                  <a:cubicBezTo>
                    <a:pt x="2909794" y="55880"/>
                    <a:pt x="2853914" y="0"/>
                    <a:pt x="2785334" y="0"/>
                  </a:cubicBezTo>
                  <a:close/>
                </a:path>
              </a:pathLst>
            </a:custGeom>
            <a:solidFill>
              <a:srgbClr val="333333"/>
            </a:solidFill>
          </p:spPr>
        </p:sp>
      </p:grpSp>
      <p:grpSp>
        <p:nvGrpSpPr>
          <p:cNvPr id="8" name="Group 8"/>
          <p:cNvGrpSpPr/>
          <p:nvPr/>
        </p:nvGrpSpPr>
        <p:grpSpPr>
          <a:xfrm>
            <a:off x="13402055" y="4220428"/>
            <a:ext cx="3846383" cy="5037872"/>
            <a:chOff x="0" y="0"/>
            <a:chExt cx="2909794" cy="3811157"/>
          </a:xfrm>
        </p:grpSpPr>
        <p:sp>
          <p:nvSpPr>
            <p:cNvPr id="9" name="Freeform 9"/>
            <p:cNvSpPr/>
            <p:nvPr/>
          </p:nvSpPr>
          <p:spPr>
            <a:xfrm>
              <a:off x="0" y="0"/>
              <a:ext cx="2909794" cy="3811157"/>
            </a:xfrm>
            <a:custGeom>
              <a:avLst/>
              <a:gdLst/>
              <a:ahLst/>
              <a:cxnLst/>
              <a:rect l="l" t="t" r="r" b="b"/>
              <a:pathLst>
                <a:path w="2909794" h="3811157">
                  <a:moveTo>
                    <a:pt x="2785334" y="59690"/>
                  </a:moveTo>
                  <a:cubicBezTo>
                    <a:pt x="2820894" y="59690"/>
                    <a:pt x="2850104" y="88900"/>
                    <a:pt x="2850104" y="124460"/>
                  </a:cubicBezTo>
                  <a:lnTo>
                    <a:pt x="2850104" y="3686697"/>
                  </a:lnTo>
                  <a:cubicBezTo>
                    <a:pt x="2850104" y="3722257"/>
                    <a:pt x="2820894" y="3751467"/>
                    <a:pt x="2785334" y="3751467"/>
                  </a:cubicBezTo>
                  <a:lnTo>
                    <a:pt x="124460" y="3751467"/>
                  </a:lnTo>
                  <a:cubicBezTo>
                    <a:pt x="88900" y="3751467"/>
                    <a:pt x="59690" y="3722257"/>
                    <a:pt x="59690" y="3686697"/>
                  </a:cubicBezTo>
                  <a:lnTo>
                    <a:pt x="59690" y="124460"/>
                  </a:lnTo>
                  <a:cubicBezTo>
                    <a:pt x="59690" y="88900"/>
                    <a:pt x="88900" y="59690"/>
                    <a:pt x="124460" y="59690"/>
                  </a:cubicBezTo>
                  <a:lnTo>
                    <a:pt x="2785334" y="59690"/>
                  </a:lnTo>
                  <a:moveTo>
                    <a:pt x="2785334" y="0"/>
                  </a:moveTo>
                  <a:lnTo>
                    <a:pt x="124460" y="0"/>
                  </a:lnTo>
                  <a:cubicBezTo>
                    <a:pt x="55880" y="0"/>
                    <a:pt x="0" y="55880"/>
                    <a:pt x="0" y="124460"/>
                  </a:cubicBezTo>
                  <a:lnTo>
                    <a:pt x="0" y="3686697"/>
                  </a:lnTo>
                  <a:cubicBezTo>
                    <a:pt x="0" y="3755277"/>
                    <a:pt x="55880" y="3811157"/>
                    <a:pt x="124460" y="3811157"/>
                  </a:cubicBezTo>
                  <a:lnTo>
                    <a:pt x="2785334" y="3811157"/>
                  </a:lnTo>
                  <a:cubicBezTo>
                    <a:pt x="2853914" y="3811157"/>
                    <a:pt x="2909794" y="3755277"/>
                    <a:pt x="2909794" y="3686697"/>
                  </a:cubicBezTo>
                  <a:lnTo>
                    <a:pt x="2909794" y="124460"/>
                  </a:lnTo>
                  <a:cubicBezTo>
                    <a:pt x="2909794" y="55880"/>
                    <a:pt x="2853914" y="0"/>
                    <a:pt x="2785334" y="0"/>
                  </a:cubicBezTo>
                  <a:close/>
                </a:path>
              </a:pathLst>
            </a:custGeom>
            <a:solidFill>
              <a:srgbClr val="333333"/>
            </a:solidFill>
          </p:spPr>
        </p:sp>
      </p:grpSp>
      <p:sp>
        <p:nvSpPr>
          <p:cNvPr id="10" name="AutoShape 10"/>
          <p:cNvSpPr/>
          <p:nvPr/>
        </p:nvSpPr>
        <p:spPr>
          <a:xfrm>
            <a:off x="6750407" y="9715169"/>
            <a:ext cx="734165" cy="0"/>
          </a:xfrm>
          <a:prstGeom prst="line">
            <a:avLst/>
          </a:prstGeom>
          <a:ln w="95250" cap="flat">
            <a:solidFill>
              <a:srgbClr val="333333"/>
            </a:solidFill>
            <a:prstDash val="solid"/>
            <a:headEnd type="none" w="sm" len="sm"/>
            <a:tailEnd type="none" w="sm" len="sm"/>
          </a:ln>
        </p:spPr>
      </p:sp>
      <p:sp>
        <p:nvSpPr>
          <p:cNvPr id="11" name="AutoShape 11"/>
          <p:cNvSpPr/>
          <p:nvPr/>
        </p:nvSpPr>
        <p:spPr>
          <a:xfrm>
            <a:off x="10831361" y="9715169"/>
            <a:ext cx="734165" cy="0"/>
          </a:xfrm>
          <a:prstGeom prst="line">
            <a:avLst/>
          </a:prstGeom>
          <a:ln w="95250" cap="flat">
            <a:solidFill>
              <a:srgbClr val="333333"/>
            </a:solidFill>
            <a:prstDash val="solid"/>
            <a:headEnd type="none" w="sm" len="sm"/>
            <a:tailEnd type="none" w="sm" len="sm"/>
          </a:ln>
        </p:spPr>
      </p:sp>
      <p:sp>
        <p:nvSpPr>
          <p:cNvPr id="12" name="AutoShape 12"/>
          <p:cNvSpPr/>
          <p:nvPr/>
        </p:nvSpPr>
        <p:spPr>
          <a:xfrm>
            <a:off x="2425886" y="9715500"/>
            <a:ext cx="734165" cy="0"/>
          </a:xfrm>
          <a:prstGeom prst="line">
            <a:avLst/>
          </a:prstGeom>
          <a:ln w="95250" cap="flat">
            <a:solidFill>
              <a:srgbClr val="333333"/>
            </a:solidFill>
            <a:prstDash val="solid"/>
            <a:headEnd type="none" w="sm" len="sm"/>
            <a:tailEnd type="none" w="sm" len="sm"/>
          </a:ln>
        </p:spPr>
      </p:sp>
      <p:sp>
        <p:nvSpPr>
          <p:cNvPr id="13" name="AutoShape 13"/>
          <p:cNvSpPr/>
          <p:nvPr/>
        </p:nvSpPr>
        <p:spPr>
          <a:xfrm>
            <a:off x="15011400" y="9724898"/>
            <a:ext cx="734165" cy="0"/>
          </a:xfrm>
          <a:prstGeom prst="line">
            <a:avLst/>
          </a:prstGeom>
          <a:ln w="95250" cap="flat">
            <a:solidFill>
              <a:srgbClr val="333333"/>
            </a:solidFill>
            <a:prstDash val="solid"/>
            <a:headEnd type="none" w="sm" len="sm"/>
            <a:tailEnd type="none" w="sm" len="sm"/>
          </a:ln>
        </p:spPr>
      </p:sp>
      <p:sp>
        <p:nvSpPr>
          <p:cNvPr id="14" name="AutoShape 14"/>
          <p:cNvSpPr/>
          <p:nvPr/>
        </p:nvSpPr>
        <p:spPr>
          <a:xfrm>
            <a:off x="1028700" y="1751768"/>
            <a:ext cx="16230600" cy="0"/>
          </a:xfrm>
          <a:prstGeom prst="line">
            <a:avLst/>
          </a:prstGeom>
          <a:ln w="28575" cap="flat">
            <a:solidFill>
              <a:srgbClr val="333333"/>
            </a:solidFill>
            <a:prstDash val="solid"/>
            <a:headEnd type="none" w="sm" len="sm"/>
            <a:tailEnd type="none" w="sm" len="sm"/>
          </a:ln>
        </p:spPr>
      </p:sp>
      <p:sp>
        <p:nvSpPr>
          <p:cNvPr id="20" name="TextBox 20"/>
          <p:cNvSpPr txBox="1"/>
          <p:nvPr/>
        </p:nvSpPr>
        <p:spPr>
          <a:xfrm>
            <a:off x="12222482" y="971550"/>
            <a:ext cx="5036818" cy="431800"/>
          </a:xfrm>
          <a:prstGeom prst="rect">
            <a:avLst/>
          </a:prstGeom>
        </p:spPr>
        <p:txBody>
          <a:bodyPr lIns="0" tIns="0" rIns="0" bIns="0" rtlCol="0" anchor="t">
            <a:spAutoFit/>
          </a:bodyPr>
          <a:lstStyle/>
          <a:p>
            <a:pPr algn="r">
              <a:lnSpc>
                <a:spcPts val="3499"/>
              </a:lnSpc>
            </a:pPr>
            <a:r>
              <a:rPr lang="en-US" sz="2499" b="1">
                <a:solidFill>
                  <a:srgbClr val="333333"/>
                </a:solidFill>
                <a:latin typeface="Public Sans Bold"/>
                <a:ea typeface="Public Sans Bold"/>
                <a:cs typeface="Public Sans Bold"/>
                <a:sym typeface="Public Sans Bold"/>
              </a:rPr>
              <a:t>Company Presentation</a:t>
            </a:r>
          </a:p>
        </p:txBody>
      </p:sp>
      <p:sp>
        <p:nvSpPr>
          <p:cNvPr id="21" name="TextBox 21"/>
          <p:cNvSpPr txBox="1"/>
          <p:nvPr/>
        </p:nvSpPr>
        <p:spPr>
          <a:xfrm>
            <a:off x="1661244" y="2238933"/>
            <a:ext cx="14965512" cy="1199111"/>
          </a:xfrm>
          <a:prstGeom prst="rect">
            <a:avLst/>
          </a:prstGeom>
        </p:spPr>
        <p:txBody>
          <a:bodyPr lIns="0" tIns="0" rIns="0" bIns="0" rtlCol="0" anchor="t">
            <a:spAutoFit/>
          </a:bodyPr>
          <a:lstStyle/>
          <a:p>
            <a:pPr algn="ctr">
              <a:lnSpc>
                <a:spcPts val="10199"/>
              </a:lnSpc>
            </a:pPr>
            <a:r>
              <a:rPr lang="en-GB" sz="6600" b="1" i="1" dirty="0">
                <a:solidFill>
                  <a:srgbClr val="333333"/>
                </a:solidFill>
                <a:latin typeface="Noto Serif Display Semi-Bold Italics"/>
                <a:ea typeface="Noto Serif Display Semi-Bold Italics"/>
                <a:cs typeface="Noto Serif Display Semi-Bold Italics"/>
                <a:sym typeface="Noto Serif Display Semi-Bold Italics"/>
              </a:rPr>
              <a:t>Solution &amp; Result</a:t>
            </a:r>
            <a:endParaRPr lang="en-US" sz="6600" b="1" i="1" dirty="0">
              <a:solidFill>
                <a:srgbClr val="333333"/>
              </a:solidFill>
              <a:latin typeface="Noto Serif Display Semi-Bold Italics"/>
              <a:ea typeface="Noto Serif Display Semi-Bold Italics"/>
              <a:cs typeface="Noto Serif Display Semi-Bold Italics"/>
              <a:sym typeface="Noto Serif Display Semi-Bold Italics"/>
            </a:endParaRPr>
          </a:p>
        </p:txBody>
      </p:sp>
      <p:sp>
        <p:nvSpPr>
          <p:cNvPr id="27" name="TextBox 26">
            <a:extLst>
              <a:ext uri="{FF2B5EF4-FFF2-40B4-BE49-F238E27FC236}">
                <a16:creationId xmlns:a16="http://schemas.microsoft.com/office/drawing/2014/main" id="{69B23D4B-5884-4938-A55B-AF982CE4187E}"/>
              </a:ext>
            </a:extLst>
          </p:cNvPr>
          <p:cNvSpPr txBox="1"/>
          <p:nvPr/>
        </p:nvSpPr>
        <p:spPr>
          <a:xfrm>
            <a:off x="1237391" y="4384873"/>
            <a:ext cx="3429000" cy="4708981"/>
          </a:xfrm>
          <a:prstGeom prst="rect">
            <a:avLst/>
          </a:prstGeom>
          <a:noFill/>
        </p:spPr>
        <p:txBody>
          <a:bodyPr wrap="square" rtlCol="0">
            <a:spAutoFit/>
          </a:bodyPr>
          <a:lstStyle/>
          <a:p>
            <a:r>
              <a:rPr lang="uk-UA" sz="2000" dirty="0"/>
              <a:t>◊ </a:t>
            </a:r>
            <a:r>
              <a:rPr lang="en-US" sz="2000" dirty="0"/>
              <a:t>Response to market demand — launching our own production</a:t>
            </a:r>
            <a:endParaRPr lang="uk-UA" sz="2000" dirty="0"/>
          </a:p>
          <a:p>
            <a:endParaRPr lang="uk-UA" sz="2000" dirty="0"/>
          </a:p>
          <a:p>
            <a:r>
              <a:rPr lang="en-US" sz="2000" dirty="0"/>
              <a:t>We are establishing a modern polyethylene pipe manufacturing facility in Ukraine</a:t>
            </a:r>
            <a:r>
              <a:rPr lang="uk-UA" sz="2000" dirty="0"/>
              <a:t> </a:t>
            </a:r>
            <a:r>
              <a:rPr lang="en-US" sz="2000" dirty="0"/>
              <a:t>to</a:t>
            </a:r>
            <a:r>
              <a:rPr lang="uk-UA" sz="2000" dirty="0"/>
              <a:t>:</a:t>
            </a:r>
          </a:p>
          <a:p>
            <a:r>
              <a:rPr lang="uk-UA" sz="2000" dirty="0"/>
              <a:t> • </a:t>
            </a:r>
            <a:r>
              <a:rPr lang="en-US" sz="2000" dirty="0"/>
              <a:t>fill the gap in the domestic supply market</a:t>
            </a:r>
            <a:endParaRPr lang="uk-UA" sz="2000" dirty="0"/>
          </a:p>
          <a:p>
            <a:r>
              <a:rPr lang="uk-UA" sz="2000" dirty="0"/>
              <a:t> • </a:t>
            </a:r>
            <a:r>
              <a:rPr lang="en-GB" sz="2000" dirty="0"/>
              <a:t>reduce dependence on imports</a:t>
            </a:r>
            <a:r>
              <a:rPr lang="uk-UA" sz="2000" dirty="0"/>
              <a:t> </a:t>
            </a:r>
          </a:p>
          <a:p>
            <a:r>
              <a:rPr lang="uk-UA" sz="2000" dirty="0"/>
              <a:t>• </a:t>
            </a:r>
            <a:r>
              <a:rPr lang="en-US" sz="2000" dirty="0"/>
              <a:t>provide key economic sectors with high-quality and affordable products.</a:t>
            </a:r>
            <a:r>
              <a:rPr lang="uk-UA" sz="2000" dirty="0"/>
              <a:t>.</a:t>
            </a:r>
          </a:p>
        </p:txBody>
      </p:sp>
      <p:sp>
        <p:nvSpPr>
          <p:cNvPr id="28" name="TextBox 27">
            <a:extLst>
              <a:ext uri="{FF2B5EF4-FFF2-40B4-BE49-F238E27FC236}">
                <a16:creationId xmlns:a16="http://schemas.microsoft.com/office/drawing/2014/main" id="{CFD72624-CBE0-40AC-A405-6A15D0369F3C}"/>
              </a:ext>
            </a:extLst>
          </p:cNvPr>
          <p:cNvSpPr txBox="1"/>
          <p:nvPr/>
        </p:nvSpPr>
        <p:spPr>
          <a:xfrm>
            <a:off x="5263306" y="4364001"/>
            <a:ext cx="3832664" cy="4093428"/>
          </a:xfrm>
          <a:prstGeom prst="rect">
            <a:avLst/>
          </a:prstGeom>
          <a:noFill/>
        </p:spPr>
        <p:txBody>
          <a:bodyPr wrap="square" rtlCol="0">
            <a:spAutoFit/>
          </a:bodyPr>
          <a:lstStyle/>
          <a:p>
            <a:r>
              <a:rPr lang="uk-UA" dirty="0"/>
              <a:t>◊ </a:t>
            </a:r>
            <a:r>
              <a:rPr lang="en-GB" sz="2000" dirty="0"/>
              <a:t>The project includes:</a:t>
            </a:r>
            <a:endParaRPr lang="uk-UA" sz="2000" dirty="0"/>
          </a:p>
          <a:p>
            <a:endParaRPr lang="uk-UA" sz="2000" dirty="0"/>
          </a:p>
          <a:p>
            <a:r>
              <a:rPr lang="uk-UA" sz="2000" dirty="0"/>
              <a:t>• </a:t>
            </a:r>
            <a:r>
              <a:rPr lang="en-GB" sz="2000" dirty="0"/>
              <a:t>Establishing In-House Production</a:t>
            </a:r>
            <a:endParaRPr lang="uk-UA" sz="2000" dirty="0"/>
          </a:p>
          <a:p>
            <a:r>
              <a:rPr lang="uk-UA" sz="2000" dirty="0"/>
              <a:t>• </a:t>
            </a:r>
            <a:r>
              <a:rPr lang="en-US" sz="2000" dirty="0"/>
              <a:t>Automated extrusion line for polyethylene pipes</a:t>
            </a:r>
            <a:endParaRPr lang="uk-UA" sz="2000" dirty="0"/>
          </a:p>
          <a:p>
            <a:r>
              <a:rPr lang="en-US" sz="2000" dirty="0"/>
              <a:t>In-house raw material base: recycling of secondary polyethylene and polypropylene</a:t>
            </a:r>
            <a:endParaRPr lang="uk-UA" sz="2000" dirty="0"/>
          </a:p>
          <a:p>
            <a:r>
              <a:rPr lang="uk-UA" sz="2000" dirty="0"/>
              <a:t>• </a:t>
            </a:r>
            <a:r>
              <a:rPr lang="en-US" sz="2000" dirty="0"/>
              <a:t>Production of three-layer wear-resistant pipes for mining, utilities, and agriculture</a:t>
            </a:r>
            <a:endParaRPr lang="uk-UA" sz="2000" dirty="0"/>
          </a:p>
          <a:p>
            <a:r>
              <a:rPr lang="uk-UA" sz="2000" dirty="0"/>
              <a:t>• </a:t>
            </a:r>
            <a:r>
              <a:rPr lang="en-US" sz="2000" dirty="0"/>
              <a:t>Localized manufacturing — fast delivery without import risks</a:t>
            </a:r>
            <a:endParaRPr lang="uk-UA" sz="2000" dirty="0"/>
          </a:p>
        </p:txBody>
      </p:sp>
      <p:sp>
        <p:nvSpPr>
          <p:cNvPr id="29" name="TextBox 28">
            <a:extLst>
              <a:ext uri="{FF2B5EF4-FFF2-40B4-BE49-F238E27FC236}">
                <a16:creationId xmlns:a16="http://schemas.microsoft.com/office/drawing/2014/main" id="{52FF5DFC-E2EA-4000-8F60-B5D4C6A28B33}"/>
              </a:ext>
            </a:extLst>
          </p:cNvPr>
          <p:cNvSpPr txBox="1"/>
          <p:nvPr/>
        </p:nvSpPr>
        <p:spPr>
          <a:xfrm>
            <a:off x="13473660" y="4271449"/>
            <a:ext cx="3758966" cy="4370427"/>
          </a:xfrm>
          <a:prstGeom prst="rect">
            <a:avLst/>
          </a:prstGeom>
          <a:noFill/>
        </p:spPr>
        <p:txBody>
          <a:bodyPr wrap="square" rtlCol="0">
            <a:spAutoFit/>
          </a:bodyPr>
          <a:lstStyle/>
          <a:p>
            <a:r>
              <a:rPr lang="uk-UA" sz="2000" dirty="0"/>
              <a:t>◊ </a:t>
            </a:r>
            <a:r>
              <a:rPr lang="en-GB" sz="2000" dirty="0"/>
              <a:t>Result:</a:t>
            </a:r>
            <a:endParaRPr lang="uk-UA" sz="2000" dirty="0"/>
          </a:p>
          <a:p>
            <a:endParaRPr lang="uk-UA" dirty="0"/>
          </a:p>
          <a:p>
            <a:r>
              <a:rPr lang="uk-UA" sz="2000" dirty="0"/>
              <a:t>• </a:t>
            </a:r>
            <a:r>
              <a:rPr lang="en-US" sz="2000" dirty="0"/>
              <a:t>Supplying the Ukrainian market with domestically produced polyethylene pipes</a:t>
            </a:r>
            <a:endParaRPr lang="uk-UA" sz="2000" dirty="0"/>
          </a:p>
          <a:p>
            <a:r>
              <a:rPr lang="uk-UA" sz="2000" dirty="0"/>
              <a:t>• </a:t>
            </a:r>
            <a:r>
              <a:rPr lang="en-US" sz="2000" dirty="0"/>
              <a:t>Opportunity to enter export markets in EU countries</a:t>
            </a:r>
            <a:endParaRPr lang="uk-UA" sz="2000" dirty="0"/>
          </a:p>
          <a:p>
            <a:r>
              <a:rPr lang="uk-UA" sz="2000" dirty="0"/>
              <a:t>• </a:t>
            </a:r>
            <a:r>
              <a:rPr lang="en-US" sz="2000" dirty="0"/>
              <a:t>Addressing the domestic shortage of recycled raw materials — through import and resale to other manufacture</a:t>
            </a:r>
            <a:endParaRPr lang="uk-UA" sz="2000" dirty="0"/>
          </a:p>
          <a:p>
            <a:r>
              <a:rPr lang="uk-UA" sz="2000" dirty="0"/>
              <a:t>• </a:t>
            </a:r>
            <a:r>
              <a:rPr lang="en-US" sz="2000" dirty="0"/>
              <a:t>Strengthening local production chains and reducing the industry's overall import dependence</a:t>
            </a:r>
            <a:endParaRPr lang="uk-UA" sz="2000" dirty="0"/>
          </a:p>
        </p:txBody>
      </p:sp>
      <p:sp>
        <p:nvSpPr>
          <p:cNvPr id="30" name="TextBox 29">
            <a:extLst>
              <a:ext uri="{FF2B5EF4-FFF2-40B4-BE49-F238E27FC236}">
                <a16:creationId xmlns:a16="http://schemas.microsoft.com/office/drawing/2014/main" id="{287704DD-6C17-4D12-9073-DF8E984CC7E7}"/>
              </a:ext>
            </a:extLst>
          </p:cNvPr>
          <p:cNvSpPr txBox="1"/>
          <p:nvPr/>
        </p:nvSpPr>
        <p:spPr>
          <a:xfrm>
            <a:off x="9275253" y="4364001"/>
            <a:ext cx="3832664" cy="4062651"/>
          </a:xfrm>
          <a:prstGeom prst="rect">
            <a:avLst/>
          </a:prstGeom>
          <a:noFill/>
        </p:spPr>
        <p:txBody>
          <a:bodyPr wrap="square" rtlCol="0">
            <a:spAutoFit/>
          </a:bodyPr>
          <a:lstStyle/>
          <a:p>
            <a:r>
              <a:rPr lang="uk-UA" sz="2000" dirty="0"/>
              <a:t>◊ </a:t>
            </a:r>
            <a:r>
              <a:rPr lang="en-US" sz="2000" dirty="0"/>
              <a:t>Increased Import of Raw Materials to Ukraine</a:t>
            </a:r>
            <a:endParaRPr lang="uk-UA" sz="2000" dirty="0"/>
          </a:p>
          <a:p>
            <a:endParaRPr lang="uk-UA" dirty="0"/>
          </a:p>
          <a:p>
            <a:r>
              <a:rPr lang="uk-UA" sz="2000" dirty="0"/>
              <a:t>• </a:t>
            </a:r>
            <a:r>
              <a:rPr lang="en-US" sz="2000" dirty="0"/>
              <a:t>In addition to supplying our own production, we are considering expanding the supply of recycled polyethylene and polypropylene for sale to other manufacturers.</a:t>
            </a:r>
            <a:endParaRPr lang="uk-UA" sz="2000" dirty="0"/>
          </a:p>
          <a:p>
            <a:endParaRPr lang="uk-UA" sz="2000" dirty="0"/>
          </a:p>
          <a:p>
            <a:r>
              <a:rPr lang="en-US" sz="2000" dirty="0"/>
              <a:t>This will help partially address the raw material  the raw material shortage on the market and strengthen local production chains.</a:t>
            </a:r>
            <a:endParaRPr lang="uk-UA"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68000"/>
          </a:schemeClr>
        </a:solidFill>
        <a:effectLst/>
      </p:bgPr>
    </p:bg>
    <p:spTree>
      <p:nvGrpSpPr>
        <p:cNvPr id="1" name=""/>
        <p:cNvGrpSpPr/>
        <p:nvPr/>
      </p:nvGrpSpPr>
      <p:grpSpPr>
        <a:xfrm>
          <a:off x="0" y="0"/>
          <a:ext cx="0" cy="0"/>
          <a:chOff x="0" y="0"/>
          <a:chExt cx="0" cy="0"/>
        </a:xfrm>
      </p:grpSpPr>
      <p:grpSp>
        <p:nvGrpSpPr>
          <p:cNvPr id="39" name="Group 10">
            <a:extLst>
              <a:ext uri="{FF2B5EF4-FFF2-40B4-BE49-F238E27FC236}">
                <a16:creationId xmlns:a16="http://schemas.microsoft.com/office/drawing/2014/main" id="{F3E62580-9522-4AC9-A42F-3787D96D53E7}"/>
              </a:ext>
            </a:extLst>
          </p:cNvPr>
          <p:cNvGrpSpPr/>
          <p:nvPr/>
        </p:nvGrpSpPr>
        <p:grpSpPr>
          <a:xfrm>
            <a:off x="1074283" y="2312446"/>
            <a:ext cx="2751658" cy="773093"/>
            <a:chOff x="0" y="0"/>
            <a:chExt cx="3411676" cy="660400"/>
          </a:xfrm>
        </p:grpSpPr>
        <p:sp>
          <p:nvSpPr>
            <p:cNvPr id="40" name="Freeform 11">
              <a:extLst>
                <a:ext uri="{FF2B5EF4-FFF2-40B4-BE49-F238E27FC236}">
                  <a16:creationId xmlns:a16="http://schemas.microsoft.com/office/drawing/2014/main" id="{ED1B8B70-F95C-4F0A-BD51-7CAFEC48EA79}"/>
                </a:ext>
              </a:extLst>
            </p:cNvPr>
            <p:cNvSpPr/>
            <p:nvPr/>
          </p:nvSpPr>
          <p:spPr>
            <a:xfrm>
              <a:off x="0" y="0"/>
              <a:ext cx="3411676" cy="660400"/>
            </a:xfrm>
            <a:custGeom>
              <a:avLst/>
              <a:gdLst/>
              <a:ahLst/>
              <a:cxnLst/>
              <a:rect l="l" t="t" r="r" b="b"/>
              <a:pathLst>
                <a:path w="3411676" h="660400">
                  <a:moveTo>
                    <a:pt x="3287216" y="660400"/>
                  </a:moveTo>
                  <a:lnTo>
                    <a:pt x="124460" y="660400"/>
                  </a:lnTo>
                  <a:cubicBezTo>
                    <a:pt x="55880" y="660400"/>
                    <a:pt x="0" y="604520"/>
                    <a:pt x="0" y="535940"/>
                  </a:cubicBezTo>
                  <a:lnTo>
                    <a:pt x="0" y="124460"/>
                  </a:lnTo>
                  <a:cubicBezTo>
                    <a:pt x="0" y="55880"/>
                    <a:pt x="55880" y="0"/>
                    <a:pt x="124460" y="0"/>
                  </a:cubicBezTo>
                  <a:lnTo>
                    <a:pt x="3287216" y="0"/>
                  </a:lnTo>
                  <a:cubicBezTo>
                    <a:pt x="3355796" y="0"/>
                    <a:pt x="3411676" y="55880"/>
                    <a:pt x="3411676" y="124460"/>
                  </a:cubicBezTo>
                  <a:lnTo>
                    <a:pt x="3411676" y="535940"/>
                  </a:lnTo>
                  <a:cubicBezTo>
                    <a:pt x="3411676" y="604520"/>
                    <a:pt x="3355796" y="660400"/>
                    <a:pt x="3287216" y="660400"/>
                  </a:cubicBezTo>
                  <a:close/>
                </a:path>
              </a:pathLst>
            </a:custGeom>
            <a:solidFill>
              <a:srgbClr val="333333"/>
            </a:solidFill>
          </p:spPr>
          <p:txBody>
            <a:bodyPr/>
            <a:lstStyle/>
            <a:p>
              <a:endParaRPr lang="uk-UA" dirty="0"/>
            </a:p>
          </p:txBody>
        </p:sp>
      </p:grpSp>
      <p:sp>
        <p:nvSpPr>
          <p:cNvPr id="2" name="AutoShape 2"/>
          <p:cNvSpPr/>
          <p:nvPr/>
        </p:nvSpPr>
        <p:spPr>
          <a:xfrm>
            <a:off x="1443807" y="975778"/>
            <a:ext cx="16230600" cy="0"/>
          </a:xfrm>
          <a:prstGeom prst="line">
            <a:avLst/>
          </a:prstGeom>
          <a:ln w="28575" cap="flat">
            <a:solidFill>
              <a:srgbClr val="333333"/>
            </a:solidFill>
            <a:prstDash val="solid"/>
            <a:headEnd type="none" w="sm" len="sm"/>
            <a:tailEnd type="none" w="sm" len="sm"/>
          </a:ln>
        </p:spPr>
        <p:txBody>
          <a:bodyPr/>
          <a:lstStyle/>
          <a:p>
            <a:endParaRPr lang="uk-UA" dirty="0"/>
          </a:p>
        </p:txBody>
      </p:sp>
      <p:sp>
        <p:nvSpPr>
          <p:cNvPr id="4" name="TextBox 4"/>
          <p:cNvSpPr txBox="1"/>
          <p:nvPr/>
        </p:nvSpPr>
        <p:spPr>
          <a:xfrm>
            <a:off x="12229409" y="543978"/>
            <a:ext cx="5036818" cy="431800"/>
          </a:xfrm>
          <a:prstGeom prst="rect">
            <a:avLst/>
          </a:prstGeom>
        </p:spPr>
        <p:txBody>
          <a:bodyPr lIns="0" tIns="0" rIns="0" bIns="0" rtlCol="0" anchor="t">
            <a:spAutoFit/>
          </a:bodyPr>
          <a:lstStyle/>
          <a:p>
            <a:pPr algn="r">
              <a:lnSpc>
                <a:spcPts val="3499"/>
              </a:lnSpc>
            </a:pPr>
            <a:r>
              <a:rPr lang="en-US" sz="2499" b="1" dirty="0">
                <a:solidFill>
                  <a:srgbClr val="333333"/>
                </a:solidFill>
                <a:latin typeface="Public Sans Bold"/>
                <a:ea typeface="Public Sans Bold"/>
                <a:cs typeface="Public Sans Bold"/>
                <a:sym typeface="Public Sans Bold"/>
              </a:rPr>
              <a:t>Company Presentation</a:t>
            </a:r>
          </a:p>
        </p:txBody>
      </p:sp>
      <p:sp>
        <p:nvSpPr>
          <p:cNvPr id="5" name="TextBox 5"/>
          <p:cNvSpPr txBox="1"/>
          <p:nvPr/>
        </p:nvSpPr>
        <p:spPr>
          <a:xfrm>
            <a:off x="3508528" y="858347"/>
            <a:ext cx="12328693" cy="1160639"/>
          </a:xfrm>
          <a:prstGeom prst="rect">
            <a:avLst/>
          </a:prstGeom>
        </p:spPr>
        <p:txBody>
          <a:bodyPr lIns="0" tIns="0" rIns="0" bIns="0" rtlCol="0" anchor="t">
            <a:spAutoFit/>
          </a:bodyPr>
          <a:lstStyle/>
          <a:p>
            <a:pPr marL="0" marR="0" lvl="0" indent="0" algn="l" defTabSz="914400" rtl="0" eaLnBrk="1" fontAlgn="auto" latinLnBrk="0" hangingPunct="1">
              <a:lnSpc>
                <a:spcPts val="9760"/>
              </a:lnSpc>
              <a:spcBef>
                <a:spcPts val="0"/>
              </a:spcBef>
              <a:spcAft>
                <a:spcPts val="0"/>
              </a:spcAft>
              <a:buClrTx/>
              <a:buSzTx/>
              <a:buFontTx/>
              <a:buNone/>
              <a:tabLst/>
              <a:defRPr/>
            </a:pPr>
            <a:r>
              <a:rPr kumimoji="0" lang="en-GB" sz="6000" b="1" i="0" u="none" strike="noStrike" kern="1200" cap="none" spc="0" normalizeH="0" baseline="0" noProof="0" dirty="0">
                <a:ln>
                  <a:noFill/>
                </a:ln>
                <a:effectLst/>
                <a:uLnTx/>
                <a:uFillTx/>
                <a:latin typeface="Noto Serif Display Semi-Bold Italics" panose="020B0604020202020204"/>
                <a:ea typeface="Noto Serif Display Semi-Bold Italics" panose="020B0604020202020204"/>
                <a:cs typeface="Noto Serif Display Semi-Bold Italics" panose="020B0604020202020204"/>
                <a:sym typeface="Agrandir Narrow Ultra-Bold"/>
              </a:rPr>
              <a:t>Market and Target Audience</a:t>
            </a:r>
            <a:endParaRPr kumimoji="0" lang="en-US" sz="6000" b="1" i="0" u="none" strike="noStrike" kern="1200" cap="none" spc="0" normalizeH="0" baseline="0" noProof="0" dirty="0">
              <a:ln>
                <a:noFill/>
              </a:ln>
              <a:effectLst/>
              <a:uLnTx/>
              <a:uFillTx/>
              <a:latin typeface="Noto Serif Display Semi-Bold Italics" panose="020B0604020202020204"/>
              <a:ea typeface="Noto Serif Display Semi-Bold Italics" panose="020B0604020202020204"/>
              <a:cs typeface="Noto Serif Display Semi-Bold Italics" panose="020B0604020202020204"/>
              <a:sym typeface="Agrandir Narrow Ultra-Bold"/>
            </a:endParaRPr>
          </a:p>
        </p:txBody>
      </p:sp>
      <p:grpSp>
        <p:nvGrpSpPr>
          <p:cNvPr id="10" name="Group 10"/>
          <p:cNvGrpSpPr/>
          <p:nvPr/>
        </p:nvGrpSpPr>
        <p:grpSpPr>
          <a:xfrm>
            <a:off x="9672875" y="2312446"/>
            <a:ext cx="3101155" cy="773093"/>
            <a:chOff x="0" y="0"/>
            <a:chExt cx="3411676" cy="660400"/>
          </a:xfrm>
        </p:grpSpPr>
        <p:sp>
          <p:nvSpPr>
            <p:cNvPr id="11" name="Freeform 11"/>
            <p:cNvSpPr/>
            <p:nvPr/>
          </p:nvSpPr>
          <p:spPr>
            <a:xfrm>
              <a:off x="0" y="0"/>
              <a:ext cx="3411676" cy="660400"/>
            </a:xfrm>
            <a:custGeom>
              <a:avLst/>
              <a:gdLst/>
              <a:ahLst/>
              <a:cxnLst/>
              <a:rect l="l" t="t" r="r" b="b"/>
              <a:pathLst>
                <a:path w="3411676" h="660400">
                  <a:moveTo>
                    <a:pt x="3287216" y="660400"/>
                  </a:moveTo>
                  <a:lnTo>
                    <a:pt x="124460" y="660400"/>
                  </a:lnTo>
                  <a:cubicBezTo>
                    <a:pt x="55880" y="660400"/>
                    <a:pt x="0" y="604520"/>
                    <a:pt x="0" y="535940"/>
                  </a:cubicBezTo>
                  <a:lnTo>
                    <a:pt x="0" y="124460"/>
                  </a:lnTo>
                  <a:cubicBezTo>
                    <a:pt x="0" y="55880"/>
                    <a:pt x="55880" y="0"/>
                    <a:pt x="124460" y="0"/>
                  </a:cubicBezTo>
                  <a:lnTo>
                    <a:pt x="3287216" y="0"/>
                  </a:lnTo>
                  <a:cubicBezTo>
                    <a:pt x="3355796" y="0"/>
                    <a:pt x="3411676" y="55880"/>
                    <a:pt x="3411676" y="124460"/>
                  </a:cubicBezTo>
                  <a:lnTo>
                    <a:pt x="3411676" y="535940"/>
                  </a:lnTo>
                  <a:cubicBezTo>
                    <a:pt x="3411676" y="604520"/>
                    <a:pt x="3355796" y="660400"/>
                    <a:pt x="3287216" y="660400"/>
                  </a:cubicBezTo>
                  <a:close/>
                </a:path>
              </a:pathLst>
            </a:custGeom>
            <a:solidFill>
              <a:srgbClr val="333333"/>
            </a:solidFill>
          </p:spPr>
          <p:txBody>
            <a:bodyPr/>
            <a:lstStyle/>
            <a:p>
              <a:endParaRPr lang="uk-UA" dirty="0"/>
            </a:p>
          </p:txBody>
        </p:sp>
      </p:grpSp>
      <p:sp>
        <p:nvSpPr>
          <p:cNvPr id="16" name="TextBox 16"/>
          <p:cNvSpPr txBox="1"/>
          <p:nvPr/>
        </p:nvSpPr>
        <p:spPr>
          <a:xfrm>
            <a:off x="939254" y="3403454"/>
            <a:ext cx="3101156" cy="4062651"/>
          </a:xfrm>
          <a:prstGeom prst="rect">
            <a:avLst/>
          </a:prstGeom>
        </p:spPr>
        <p:txBody>
          <a:bodyPr wrap="square" lIns="0" tIns="0" rIns="0" bIns="0" rtlCol="0" anchor="t">
            <a:spAutoFit/>
          </a:bodyPr>
          <a:lstStyle/>
          <a:p>
            <a:r>
              <a:rPr lang="uk-UA" sz="2400" dirty="0">
                <a:solidFill>
                  <a:schemeClr val="tx1">
                    <a:lumMod val="75000"/>
                    <a:lumOff val="25000"/>
                  </a:schemeClr>
                </a:solidFill>
              </a:rPr>
              <a:t>• </a:t>
            </a:r>
            <a:r>
              <a:rPr lang="en-US" sz="2400" dirty="0">
                <a:solidFill>
                  <a:schemeClr val="tx1">
                    <a:lumMod val="75000"/>
                    <a:lumOff val="25000"/>
                  </a:schemeClr>
                </a:solidFill>
              </a:rPr>
              <a:t>Ukraine is the primary market: construction, utilities, agriculture, and mining sectors</a:t>
            </a:r>
            <a:endParaRPr lang="uk-UA" sz="2400" dirty="0">
              <a:solidFill>
                <a:schemeClr val="tx1">
                  <a:lumMod val="75000"/>
                  <a:lumOff val="25000"/>
                </a:schemeClr>
              </a:solidFill>
            </a:endParaRPr>
          </a:p>
          <a:p>
            <a:endParaRPr lang="uk-UA" sz="2400" dirty="0">
              <a:solidFill>
                <a:schemeClr val="tx1">
                  <a:lumMod val="75000"/>
                  <a:lumOff val="25000"/>
                </a:schemeClr>
              </a:solidFill>
            </a:endParaRPr>
          </a:p>
          <a:p>
            <a:r>
              <a:rPr lang="uk-UA" sz="2400" dirty="0">
                <a:solidFill>
                  <a:schemeClr val="tx1">
                    <a:lumMod val="75000"/>
                    <a:lumOff val="25000"/>
                  </a:schemeClr>
                </a:solidFill>
              </a:rPr>
              <a:t> • </a:t>
            </a:r>
            <a:r>
              <a:rPr lang="en-US" sz="2400" dirty="0">
                <a:solidFill>
                  <a:schemeClr val="tx1">
                    <a:lumMod val="75000"/>
                    <a:lumOff val="25000"/>
                  </a:schemeClr>
                </a:solidFill>
              </a:rPr>
              <a:t>Export markets: Poland, Moldova, Romania — countries with high demand for pipe products and close logistical proximity</a:t>
            </a:r>
            <a:endParaRPr lang="uk-UA" sz="2400" dirty="0">
              <a:solidFill>
                <a:schemeClr val="tx1">
                  <a:lumMod val="75000"/>
                  <a:lumOff val="25000"/>
                </a:schemeClr>
              </a:solidFill>
            </a:endParaRPr>
          </a:p>
        </p:txBody>
      </p:sp>
      <p:grpSp>
        <p:nvGrpSpPr>
          <p:cNvPr id="20" name="Group 2">
            <a:extLst>
              <a:ext uri="{FF2B5EF4-FFF2-40B4-BE49-F238E27FC236}">
                <a16:creationId xmlns:a16="http://schemas.microsoft.com/office/drawing/2014/main" id="{BEC08408-541B-4730-B4DE-C2085DAB3866}"/>
              </a:ext>
            </a:extLst>
          </p:cNvPr>
          <p:cNvGrpSpPr/>
          <p:nvPr/>
        </p:nvGrpSpPr>
        <p:grpSpPr>
          <a:xfrm>
            <a:off x="400722" y="2858197"/>
            <a:ext cx="4178220" cy="6084168"/>
            <a:chOff x="0" y="0"/>
            <a:chExt cx="2909794" cy="3811157"/>
          </a:xfrm>
        </p:grpSpPr>
        <p:sp>
          <p:nvSpPr>
            <p:cNvPr id="21" name="Freeform 3">
              <a:extLst>
                <a:ext uri="{FF2B5EF4-FFF2-40B4-BE49-F238E27FC236}">
                  <a16:creationId xmlns:a16="http://schemas.microsoft.com/office/drawing/2014/main" id="{6BDCFE2E-6ECF-4AE1-A9D9-85C0C64484D5}"/>
                </a:ext>
              </a:extLst>
            </p:cNvPr>
            <p:cNvSpPr/>
            <p:nvPr/>
          </p:nvSpPr>
          <p:spPr>
            <a:xfrm>
              <a:off x="0" y="0"/>
              <a:ext cx="2909794" cy="3811157"/>
            </a:xfrm>
            <a:custGeom>
              <a:avLst/>
              <a:gdLst/>
              <a:ahLst/>
              <a:cxnLst/>
              <a:rect l="l" t="t" r="r" b="b"/>
              <a:pathLst>
                <a:path w="2909794" h="3811157">
                  <a:moveTo>
                    <a:pt x="2785334" y="59690"/>
                  </a:moveTo>
                  <a:cubicBezTo>
                    <a:pt x="2820894" y="59690"/>
                    <a:pt x="2850104" y="88900"/>
                    <a:pt x="2850104" y="124460"/>
                  </a:cubicBezTo>
                  <a:lnTo>
                    <a:pt x="2850104" y="3686697"/>
                  </a:lnTo>
                  <a:cubicBezTo>
                    <a:pt x="2850104" y="3722257"/>
                    <a:pt x="2820894" y="3751467"/>
                    <a:pt x="2785334" y="3751467"/>
                  </a:cubicBezTo>
                  <a:lnTo>
                    <a:pt x="124460" y="3751467"/>
                  </a:lnTo>
                  <a:cubicBezTo>
                    <a:pt x="88900" y="3751467"/>
                    <a:pt x="59690" y="3722257"/>
                    <a:pt x="59690" y="3686697"/>
                  </a:cubicBezTo>
                  <a:lnTo>
                    <a:pt x="59690" y="124460"/>
                  </a:lnTo>
                  <a:cubicBezTo>
                    <a:pt x="59690" y="88900"/>
                    <a:pt x="88900" y="59690"/>
                    <a:pt x="124460" y="59690"/>
                  </a:cubicBezTo>
                  <a:lnTo>
                    <a:pt x="2785334" y="59690"/>
                  </a:lnTo>
                  <a:moveTo>
                    <a:pt x="2785334" y="0"/>
                  </a:moveTo>
                  <a:lnTo>
                    <a:pt x="124460" y="0"/>
                  </a:lnTo>
                  <a:cubicBezTo>
                    <a:pt x="55880" y="0"/>
                    <a:pt x="0" y="55880"/>
                    <a:pt x="0" y="124460"/>
                  </a:cubicBezTo>
                  <a:lnTo>
                    <a:pt x="0" y="3686697"/>
                  </a:lnTo>
                  <a:cubicBezTo>
                    <a:pt x="0" y="3755277"/>
                    <a:pt x="55880" y="3811157"/>
                    <a:pt x="124460" y="3811157"/>
                  </a:cubicBezTo>
                  <a:lnTo>
                    <a:pt x="2785334" y="3811157"/>
                  </a:lnTo>
                  <a:cubicBezTo>
                    <a:pt x="2853914" y="3811157"/>
                    <a:pt x="2909794" y="3755277"/>
                    <a:pt x="2909794" y="3686697"/>
                  </a:cubicBezTo>
                  <a:lnTo>
                    <a:pt x="2909794" y="124460"/>
                  </a:lnTo>
                  <a:cubicBezTo>
                    <a:pt x="2909794" y="55880"/>
                    <a:pt x="2853914" y="0"/>
                    <a:pt x="2785334" y="0"/>
                  </a:cubicBezTo>
                  <a:close/>
                </a:path>
              </a:pathLst>
            </a:custGeom>
            <a:solidFill>
              <a:srgbClr val="333333"/>
            </a:solidFill>
          </p:spPr>
        </p:sp>
      </p:grpSp>
      <p:sp>
        <p:nvSpPr>
          <p:cNvPr id="14" name="TextBox 14"/>
          <p:cNvSpPr txBox="1"/>
          <p:nvPr/>
        </p:nvSpPr>
        <p:spPr>
          <a:xfrm>
            <a:off x="524255" y="2489667"/>
            <a:ext cx="3851713" cy="362087"/>
          </a:xfrm>
          <a:prstGeom prst="rect">
            <a:avLst/>
          </a:prstGeom>
        </p:spPr>
        <p:txBody>
          <a:bodyPr lIns="0" tIns="0" rIns="0" bIns="0" rtlCol="0" anchor="t">
            <a:spAutoFit/>
          </a:bodyPr>
          <a:lstStyle/>
          <a:p>
            <a:pPr algn="ctr">
              <a:lnSpc>
                <a:spcPts val="2999"/>
              </a:lnSpc>
            </a:pPr>
            <a:r>
              <a:rPr lang="en-GB" sz="2499" b="1" dirty="0">
                <a:solidFill>
                  <a:srgbClr val="F5F5F4"/>
                </a:solidFill>
                <a:latin typeface="Public Sans Bold"/>
                <a:ea typeface="Public Sans Bold"/>
                <a:cs typeface="Public Sans Bold"/>
                <a:sym typeface="Public Sans Bold"/>
              </a:rPr>
              <a:t>Market</a:t>
            </a:r>
            <a:endParaRPr lang="uk-UA" sz="2499" b="1" dirty="0">
              <a:solidFill>
                <a:srgbClr val="F5F5F4"/>
              </a:solidFill>
              <a:latin typeface="Public Sans Bold"/>
              <a:ea typeface="Public Sans Bold"/>
              <a:cs typeface="Public Sans Bold"/>
              <a:sym typeface="Public Sans Bold"/>
            </a:endParaRPr>
          </a:p>
        </p:txBody>
      </p:sp>
      <p:grpSp>
        <p:nvGrpSpPr>
          <p:cNvPr id="26" name="Group 2">
            <a:extLst>
              <a:ext uri="{FF2B5EF4-FFF2-40B4-BE49-F238E27FC236}">
                <a16:creationId xmlns:a16="http://schemas.microsoft.com/office/drawing/2014/main" id="{DD497ED2-A371-4498-8D29-999D4531529C}"/>
              </a:ext>
            </a:extLst>
          </p:cNvPr>
          <p:cNvGrpSpPr/>
          <p:nvPr/>
        </p:nvGrpSpPr>
        <p:grpSpPr>
          <a:xfrm>
            <a:off x="4791000" y="2824153"/>
            <a:ext cx="4178220" cy="6152256"/>
            <a:chOff x="0" y="0"/>
            <a:chExt cx="2909794" cy="3811157"/>
          </a:xfrm>
        </p:grpSpPr>
        <p:sp>
          <p:nvSpPr>
            <p:cNvPr id="27" name="Freeform 3">
              <a:extLst>
                <a:ext uri="{FF2B5EF4-FFF2-40B4-BE49-F238E27FC236}">
                  <a16:creationId xmlns:a16="http://schemas.microsoft.com/office/drawing/2014/main" id="{D00048F6-0902-45AD-8E25-517D5B5B42D1}"/>
                </a:ext>
              </a:extLst>
            </p:cNvPr>
            <p:cNvSpPr/>
            <p:nvPr/>
          </p:nvSpPr>
          <p:spPr>
            <a:xfrm>
              <a:off x="0" y="0"/>
              <a:ext cx="2909794" cy="3811157"/>
            </a:xfrm>
            <a:custGeom>
              <a:avLst/>
              <a:gdLst/>
              <a:ahLst/>
              <a:cxnLst/>
              <a:rect l="l" t="t" r="r" b="b"/>
              <a:pathLst>
                <a:path w="2909794" h="3811157">
                  <a:moveTo>
                    <a:pt x="2785334" y="59690"/>
                  </a:moveTo>
                  <a:cubicBezTo>
                    <a:pt x="2820894" y="59690"/>
                    <a:pt x="2850104" y="88900"/>
                    <a:pt x="2850104" y="124460"/>
                  </a:cubicBezTo>
                  <a:lnTo>
                    <a:pt x="2850104" y="3686697"/>
                  </a:lnTo>
                  <a:cubicBezTo>
                    <a:pt x="2850104" y="3722257"/>
                    <a:pt x="2820894" y="3751467"/>
                    <a:pt x="2785334" y="3751467"/>
                  </a:cubicBezTo>
                  <a:lnTo>
                    <a:pt x="124460" y="3751467"/>
                  </a:lnTo>
                  <a:cubicBezTo>
                    <a:pt x="88900" y="3751467"/>
                    <a:pt x="59690" y="3722257"/>
                    <a:pt x="59690" y="3686697"/>
                  </a:cubicBezTo>
                  <a:lnTo>
                    <a:pt x="59690" y="124460"/>
                  </a:lnTo>
                  <a:cubicBezTo>
                    <a:pt x="59690" y="88900"/>
                    <a:pt x="88900" y="59690"/>
                    <a:pt x="124460" y="59690"/>
                  </a:cubicBezTo>
                  <a:lnTo>
                    <a:pt x="2785334" y="59690"/>
                  </a:lnTo>
                  <a:moveTo>
                    <a:pt x="2785334" y="0"/>
                  </a:moveTo>
                  <a:lnTo>
                    <a:pt x="124460" y="0"/>
                  </a:lnTo>
                  <a:cubicBezTo>
                    <a:pt x="55880" y="0"/>
                    <a:pt x="0" y="55880"/>
                    <a:pt x="0" y="124460"/>
                  </a:cubicBezTo>
                  <a:lnTo>
                    <a:pt x="0" y="3686697"/>
                  </a:lnTo>
                  <a:cubicBezTo>
                    <a:pt x="0" y="3755277"/>
                    <a:pt x="55880" y="3811157"/>
                    <a:pt x="124460" y="3811157"/>
                  </a:cubicBezTo>
                  <a:lnTo>
                    <a:pt x="2785334" y="3811157"/>
                  </a:lnTo>
                  <a:cubicBezTo>
                    <a:pt x="2853914" y="3811157"/>
                    <a:pt x="2909794" y="3755277"/>
                    <a:pt x="2909794" y="3686697"/>
                  </a:cubicBezTo>
                  <a:lnTo>
                    <a:pt x="2909794" y="124460"/>
                  </a:lnTo>
                  <a:cubicBezTo>
                    <a:pt x="2909794" y="55880"/>
                    <a:pt x="2853914" y="0"/>
                    <a:pt x="2785334" y="0"/>
                  </a:cubicBezTo>
                  <a:close/>
                </a:path>
              </a:pathLst>
            </a:custGeom>
            <a:solidFill>
              <a:srgbClr val="333333"/>
            </a:solidFill>
          </p:spPr>
        </p:sp>
      </p:grpSp>
      <p:sp>
        <p:nvSpPr>
          <p:cNvPr id="28" name="TextBox 16">
            <a:extLst>
              <a:ext uri="{FF2B5EF4-FFF2-40B4-BE49-F238E27FC236}">
                <a16:creationId xmlns:a16="http://schemas.microsoft.com/office/drawing/2014/main" id="{589993D7-007F-4615-B80E-D3F4E1747B10}"/>
              </a:ext>
            </a:extLst>
          </p:cNvPr>
          <p:cNvSpPr txBox="1"/>
          <p:nvPr/>
        </p:nvSpPr>
        <p:spPr>
          <a:xfrm>
            <a:off x="5223536" y="3390324"/>
            <a:ext cx="3851713" cy="4062651"/>
          </a:xfrm>
          <a:prstGeom prst="rect">
            <a:avLst/>
          </a:prstGeom>
        </p:spPr>
        <p:txBody>
          <a:bodyPr wrap="square" lIns="0" tIns="0" rIns="0" bIns="0" rtlCol="0" anchor="t">
            <a:spAutoFit/>
          </a:bodyPr>
          <a:lstStyle/>
          <a:p>
            <a:r>
              <a:rPr lang="uk-UA" sz="2400" dirty="0">
                <a:solidFill>
                  <a:schemeClr val="tx1">
                    <a:lumMod val="75000"/>
                    <a:lumOff val="25000"/>
                  </a:schemeClr>
                </a:solidFill>
              </a:rPr>
              <a:t>• </a:t>
            </a:r>
            <a:r>
              <a:rPr lang="en-US" sz="2400" dirty="0">
                <a:solidFill>
                  <a:schemeClr val="tx1">
                    <a:lumMod val="75000"/>
                    <a:lumOff val="25000"/>
                  </a:schemeClr>
                </a:solidFill>
              </a:rPr>
              <a:t>Over 20,000 projects have already been registered for construction and reconstruction since the start of the war</a:t>
            </a:r>
            <a:endParaRPr lang="uk-UA" sz="2400" dirty="0">
              <a:solidFill>
                <a:schemeClr val="tx1">
                  <a:lumMod val="75000"/>
                  <a:lumOff val="25000"/>
                </a:schemeClr>
              </a:solidFill>
            </a:endParaRPr>
          </a:p>
          <a:p>
            <a:endParaRPr lang="uk-UA" sz="2400" dirty="0">
              <a:solidFill>
                <a:schemeClr val="tx1">
                  <a:lumMod val="75000"/>
                  <a:lumOff val="25000"/>
                </a:schemeClr>
              </a:solidFill>
            </a:endParaRPr>
          </a:p>
          <a:p>
            <a:r>
              <a:rPr lang="uk-UA" sz="2400" dirty="0">
                <a:solidFill>
                  <a:schemeClr val="tx1">
                    <a:lumMod val="75000"/>
                    <a:lumOff val="25000"/>
                  </a:schemeClr>
                </a:solidFill>
              </a:rPr>
              <a:t>• </a:t>
            </a:r>
            <a:r>
              <a:rPr lang="en-US" sz="2400" dirty="0">
                <a:solidFill>
                  <a:schemeClr val="tx1">
                    <a:lumMod val="75000"/>
                    <a:lumOff val="25000"/>
                  </a:schemeClr>
                </a:solidFill>
              </a:rPr>
              <a:t>Demand for pipes is increasing as part of infrastructure recovery</a:t>
            </a:r>
            <a:endParaRPr lang="uk-UA" sz="2400" dirty="0">
              <a:solidFill>
                <a:schemeClr val="tx1">
                  <a:lumMod val="75000"/>
                  <a:lumOff val="25000"/>
                </a:schemeClr>
              </a:solidFill>
            </a:endParaRPr>
          </a:p>
          <a:p>
            <a:endParaRPr lang="uk-UA" sz="2400" dirty="0">
              <a:solidFill>
                <a:schemeClr val="tx1">
                  <a:lumMod val="75000"/>
                  <a:lumOff val="25000"/>
                </a:schemeClr>
              </a:solidFill>
            </a:endParaRPr>
          </a:p>
          <a:p>
            <a:r>
              <a:rPr lang="uk-UA" sz="2400" dirty="0">
                <a:solidFill>
                  <a:schemeClr val="tx1">
                    <a:lumMod val="75000"/>
                    <a:lumOff val="25000"/>
                  </a:schemeClr>
                </a:solidFill>
              </a:rPr>
              <a:t>• </a:t>
            </a:r>
            <a:r>
              <a:rPr lang="en-US" sz="2400" dirty="0">
                <a:solidFill>
                  <a:schemeClr val="tx1">
                    <a:lumMod val="75000"/>
                    <a:lumOff val="25000"/>
                  </a:schemeClr>
                </a:solidFill>
              </a:rPr>
              <a:t>Import substitution opens a niche for domestic producers.</a:t>
            </a:r>
            <a:endParaRPr lang="uk-UA" sz="2400" dirty="0">
              <a:solidFill>
                <a:schemeClr val="tx1">
                  <a:lumMod val="75000"/>
                  <a:lumOff val="25000"/>
                </a:schemeClr>
              </a:solidFill>
            </a:endParaRPr>
          </a:p>
        </p:txBody>
      </p:sp>
      <p:sp>
        <p:nvSpPr>
          <p:cNvPr id="29" name="TextBox 16">
            <a:extLst>
              <a:ext uri="{FF2B5EF4-FFF2-40B4-BE49-F238E27FC236}">
                <a16:creationId xmlns:a16="http://schemas.microsoft.com/office/drawing/2014/main" id="{221C5C18-41B9-4ABE-9A14-BC78A77C93D4}"/>
              </a:ext>
            </a:extLst>
          </p:cNvPr>
          <p:cNvSpPr txBox="1"/>
          <p:nvPr/>
        </p:nvSpPr>
        <p:spPr>
          <a:xfrm>
            <a:off x="9558924" y="3361827"/>
            <a:ext cx="3422928" cy="4431983"/>
          </a:xfrm>
          <a:prstGeom prst="rect">
            <a:avLst/>
          </a:prstGeom>
        </p:spPr>
        <p:txBody>
          <a:bodyPr wrap="square" lIns="0" tIns="0" rIns="0" bIns="0" rtlCol="0" anchor="t">
            <a:spAutoFit/>
          </a:bodyPr>
          <a:lstStyle/>
          <a:p>
            <a:r>
              <a:rPr lang="uk-UA" sz="2400" dirty="0">
                <a:solidFill>
                  <a:schemeClr val="tx1">
                    <a:lumMod val="75000"/>
                    <a:lumOff val="25000"/>
                  </a:schemeClr>
                </a:solidFill>
              </a:rPr>
              <a:t>• </a:t>
            </a:r>
            <a:r>
              <a:rPr lang="en-GB" sz="2400" dirty="0">
                <a:solidFill>
                  <a:schemeClr val="tx1">
                    <a:lumMod val="75000"/>
                    <a:lumOff val="25000"/>
                  </a:schemeClr>
                </a:solidFill>
              </a:rPr>
              <a:t> Construction companies</a:t>
            </a:r>
            <a:endParaRPr lang="uk-UA" sz="2400" dirty="0">
              <a:solidFill>
                <a:schemeClr val="tx1">
                  <a:lumMod val="75000"/>
                  <a:lumOff val="25000"/>
                </a:schemeClr>
              </a:solidFill>
            </a:endParaRPr>
          </a:p>
          <a:p>
            <a:endParaRPr lang="uk-UA" sz="2400" dirty="0">
              <a:solidFill>
                <a:schemeClr val="tx1">
                  <a:lumMod val="75000"/>
                  <a:lumOff val="25000"/>
                </a:schemeClr>
              </a:solidFill>
            </a:endParaRPr>
          </a:p>
          <a:p>
            <a:r>
              <a:rPr lang="uk-UA" sz="2400" dirty="0">
                <a:solidFill>
                  <a:schemeClr val="tx1">
                    <a:lumMod val="75000"/>
                    <a:lumOff val="25000"/>
                  </a:schemeClr>
                </a:solidFill>
              </a:rPr>
              <a:t>• </a:t>
            </a:r>
            <a:r>
              <a:rPr lang="en-US" sz="2400" dirty="0">
                <a:solidFill>
                  <a:schemeClr val="tx1">
                    <a:lumMod val="75000"/>
                    <a:lumOff val="25000"/>
                  </a:schemeClr>
                </a:solidFill>
              </a:rPr>
              <a:t>Municipal utilities and public service providers</a:t>
            </a:r>
            <a:endParaRPr lang="uk-UA" sz="2400" dirty="0">
              <a:solidFill>
                <a:schemeClr val="tx1">
                  <a:lumMod val="75000"/>
                  <a:lumOff val="25000"/>
                </a:schemeClr>
              </a:solidFill>
            </a:endParaRPr>
          </a:p>
          <a:p>
            <a:endParaRPr lang="uk-UA" sz="2400" dirty="0">
              <a:solidFill>
                <a:schemeClr val="tx1">
                  <a:lumMod val="75000"/>
                  <a:lumOff val="25000"/>
                </a:schemeClr>
              </a:solidFill>
            </a:endParaRPr>
          </a:p>
          <a:p>
            <a:r>
              <a:rPr lang="uk-UA" sz="2400" dirty="0">
                <a:solidFill>
                  <a:schemeClr val="tx1">
                    <a:lumMod val="75000"/>
                    <a:lumOff val="25000"/>
                  </a:schemeClr>
                </a:solidFill>
              </a:rPr>
              <a:t>• </a:t>
            </a:r>
            <a:r>
              <a:rPr lang="en-GB" sz="2400" dirty="0">
                <a:solidFill>
                  <a:schemeClr val="tx1">
                    <a:lumMod val="75000"/>
                    <a:lumOff val="25000"/>
                  </a:schemeClr>
                </a:solidFill>
              </a:rPr>
              <a:t>Agricultural enterprises</a:t>
            </a:r>
            <a:endParaRPr lang="uk-UA" sz="2400" dirty="0">
              <a:solidFill>
                <a:schemeClr val="tx1">
                  <a:lumMod val="75000"/>
                  <a:lumOff val="25000"/>
                </a:schemeClr>
              </a:solidFill>
            </a:endParaRPr>
          </a:p>
          <a:p>
            <a:endParaRPr lang="uk-UA" sz="2400" dirty="0">
              <a:solidFill>
                <a:schemeClr val="tx1">
                  <a:lumMod val="75000"/>
                  <a:lumOff val="25000"/>
                </a:schemeClr>
              </a:solidFill>
            </a:endParaRPr>
          </a:p>
          <a:p>
            <a:r>
              <a:rPr lang="uk-UA" sz="2400" dirty="0">
                <a:solidFill>
                  <a:schemeClr val="tx1">
                    <a:lumMod val="75000"/>
                    <a:lumOff val="25000"/>
                  </a:schemeClr>
                </a:solidFill>
              </a:rPr>
              <a:t>• </a:t>
            </a:r>
            <a:r>
              <a:rPr lang="en-GB" sz="2400" dirty="0">
                <a:solidFill>
                  <a:schemeClr val="tx1">
                    <a:lumMod val="75000"/>
                    <a:lumOff val="25000"/>
                  </a:schemeClr>
                </a:solidFill>
              </a:rPr>
              <a:t>Mining companies</a:t>
            </a:r>
            <a:endParaRPr lang="uk-UA" sz="2400" dirty="0">
              <a:solidFill>
                <a:schemeClr val="tx1">
                  <a:lumMod val="75000"/>
                  <a:lumOff val="25000"/>
                </a:schemeClr>
              </a:solidFill>
            </a:endParaRPr>
          </a:p>
          <a:p>
            <a:endParaRPr lang="uk-UA" sz="2400" dirty="0">
              <a:solidFill>
                <a:schemeClr val="tx1">
                  <a:lumMod val="75000"/>
                  <a:lumOff val="25000"/>
                </a:schemeClr>
              </a:solidFill>
            </a:endParaRPr>
          </a:p>
          <a:p>
            <a:r>
              <a:rPr lang="uk-UA" sz="2400" dirty="0">
                <a:solidFill>
                  <a:schemeClr val="tx1">
                    <a:lumMod val="75000"/>
                    <a:lumOff val="25000"/>
                  </a:schemeClr>
                </a:solidFill>
              </a:rPr>
              <a:t>• </a:t>
            </a:r>
            <a:r>
              <a:rPr lang="en-US" sz="2400" dirty="0">
                <a:solidFill>
                  <a:schemeClr val="tx1">
                    <a:lumMod val="75000"/>
                    <a:lumOff val="25000"/>
                  </a:schemeClr>
                </a:solidFill>
              </a:rPr>
              <a:t>Regional administrations, communities, and military-civil administrations (MCAs)</a:t>
            </a:r>
            <a:endParaRPr lang="uk-UA" sz="2400" dirty="0">
              <a:solidFill>
                <a:schemeClr val="tx1">
                  <a:lumMod val="75000"/>
                  <a:lumOff val="25000"/>
                </a:schemeClr>
              </a:solidFill>
            </a:endParaRPr>
          </a:p>
        </p:txBody>
      </p:sp>
      <p:grpSp>
        <p:nvGrpSpPr>
          <p:cNvPr id="32" name="Group 10">
            <a:extLst>
              <a:ext uri="{FF2B5EF4-FFF2-40B4-BE49-F238E27FC236}">
                <a16:creationId xmlns:a16="http://schemas.microsoft.com/office/drawing/2014/main" id="{87DD38D4-B0D0-4B32-A4B3-0A5318655BE3}"/>
              </a:ext>
            </a:extLst>
          </p:cNvPr>
          <p:cNvGrpSpPr/>
          <p:nvPr/>
        </p:nvGrpSpPr>
        <p:grpSpPr>
          <a:xfrm>
            <a:off x="5527141" y="2300905"/>
            <a:ext cx="2751658" cy="773093"/>
            <a:chOff x="-250250" y="17802"/>
            <a:chExt cx="3411676" cy="660400"/>
          </a:xfrm>
        </p:grpSpPr>
        <p:sp>
          <p:nvSpPr>
            <p:cNvPr id="33" name="Freeform 11">
              <a:extLst>
                <a:ext uri="{FF2B5EF4-FFF2-40B4-BE49-F238E27FC236}">
                  <a16:creationId xmlns:a16="http://schemas.microsoft.com/office/drawing/2014/main" id="{88CE6721-139F-495D-94A9-23B4DA6AE126}"/>
                </a:ext>
              </a:extLst>
            </p:cNvPr>
            <p:cNvSpPr/>
            <p:nvPr/>
          </p:nvSpPr>
          <p:spPr>
            <a:xfrm>
              <a:off x="-250250" y="17802"/>
              <a:ext cx="3411676" cy="660400"/>
            </a:xfrm>
            <a:custGeom>
              <a:avLst/>
              <a:gdLst/>
              <a:ahLst/>
              <a:cxnLst/>
              <a:rect l="l" t="t" r="r" b="b"/>
              <a:pathLst>
                <a:path w="3411676" h="660400">
                  <a:moveTo>
                    <a:pt x="3287216" y="660400"/>
                  </a:moveTo>
                  <a:lnTo>
                    <a:pt x="124460" y="660400"/>
                  </a:lnTo>
                  <a:cubicBezTo>
                    <a:pt x="55880" y="660400"/>
                    <a:pt x="0" y="604520"/>
                    <a:pt x="0" y="535940"/>
                  </a:cubicBezTo>
                  <a:lnTo>
                    <a:pt x="0" y="124460"/>
                  </a:lnTo>
                  <a:cubicBezTo>
                    <a:pt x="0" y="55880"/>
                    <a:pt x="55880" y="0"/>
                    <a:pt x="124460" y="0"/>
                  </a:cubicBezTo>
                  <a:lnTo>
                    <a:pt x="3287216" y="0"/>
                  </a:lnTo>
                  <a:cubicBezTo>
                    <a:pt x="3355796" y="0"/>
                    <a:pt x="3411676" y="55880"/>
                    <a:pt x="3411676" y="124460"/>
                  </a:cubicBezTo>
                  <a:lnTo>
                    <a:pt x="3411676" y="535940"/>
                  </a:lnTo>
                  <a:cubicBezTo>
                    <a:pt x="3411676" y="604520"/>
                    <a:pt x="3355796" y="660400"/>
                    <a:pt x="3287216" y="660400"/>
                  </a:cubicBezTo>
                  <a:close/>
                </a:path>
              </a:pathLst>
            </a:custGeom>
            <a:solidFill>
              <a:srgbClr val="333333"/>
            </a:solidFill>
          </p:spPr>
          <p:txBody>
            <a:bodyPr/>
            <a:lstStyle/>
            <a:p>
              <a:endParaRPr lang="uk-UA" dirty="0"/>
            </a:p>
          </p:txBody>
        </p:sp>
      </p:grpSp>
      <p:sp>
        <p:nvSpPr>
          <p:cNvPr id="34" name="TextBox 14">
            <a:extLst>
              <a:ext uri="{FF2B5EF4-FFF2-40B4-BE49-F238E27FC236}">
                <a16:creationId xmlns:a16="http://schemas.microsoft.com/office/drawing/2014/main" id="{88A01341-5582-4CC8-8582-31AA10997706}"/>
              </a:ext>
            </a:extLst>
          </p:cNvPr>
          <p:cNvSpPr txBox="1"/>
          <p:nvPr/>
        </p:nvSpPr>
        <p:spPr>
          <a:xfrm>
            <a:off x="5007177" y="2471939"/>
            <a:ext cx="3851713" cy="362087"/>
          </a:xfrm>
          <a:prstGeom prst="rect">
            <a:avLst/>
          </a:prstGeom>
        </p:spPr>
        <p:txBody>
          <a:bodyPr lIns="0" tIns="0" rIns="0" bIns="0" rtlCol="0" anchor="t">
            <a:spAutoFit/>
          </a:bodyPr>
          <a:lstStyle/>
          <a:p>
            <a:pPr algn="ctr">
              <a:lnSpc>
                <a:spcPts val="2999"/>
              </a:lnSpc>
            </a:pPr>
            <a:r>
              <a:rPr lang="en-GB" sz="2499" b="1" dirty="0">
                <a:solidFill>
                  <a:srgbClr val="F5F5F4"/>
                </a:solidFill>
                <a:latin typeface="Public Sans Bold"/>
                <a:ea typeface="Public Sans Bold"/>
                <a:cs typeface="Public Sans Bold"/>
                <a:sym typeface="Public Sans Bold"/>
              </a:rPr>
              <a:t>Market Potential</a:t>
            </a:r>
            <a:endParaRPr lang="uk-UA" sz="2499" b="1" dirty="0">
              <a:solidFill>
                <a:srgbClr val="F5F5F4"/>
              </a:solidFill>
              <a:latin typeface="Public Sans Bold"/>
              <a:ea typeface="Public Sans Bold"/>
              <a:cs typeface="Public Sans Bold"/>
              <a:sym typeface="Public Sans Bold"/>
            </a:endParaRPr>
          </a:p>
        </p:txBody>
      </p:sp>
      <p:grpSp>
        <p:nvGrpSpPr>
          <p:cNvPr id="35" name="Group 2">
            <a:extLst>
              <a:ext uri="{FF2B5EF4-FFF2-40B4-BE49-F238E27FC236}">
                <a16:creationId xmlns:a16="http://schemas.microsoft.com/office/drawing/2014/main" id="{86F82338-89B0-4963-89CD-BE7B780816FE}"/>
              </a:ext>
            </a:extLst>
          </p:cNvPr>
          <p:cNvGrpSpPr/>
          <p:nvPr/>
        </p:nvGrpSpPr>
        <p:grpSpPr>
          <a:xfrm>
            <a:off x="9181278" y="2741264"/>
            <a:ext cx="4178220" cy="6152256"/>
            <a:chOff x="0" y="0"/>
            <a:chExt cx="2909794" cy="3811157"/>
          </a:xfrm>
        </p:grpSpPr>
        <p:sp>
          <p:nvSpPr>
            <p:cNvPr id="36" name="Freeform 3">
              <a:extLst>
                <a:ext uri="{FF2B5EF4-FFF2-40B4-BE49-F238E27FC236}">
                  <a16:creationId xmlns:a16="http://schemas.microsoft.com/office/drawing/2014/main" id="{40FA2B8A-48C7-4E5A-ADCB-719A53CF7B9A}"/>
                </a:ext>
              </a:extLst>
            </p:cNvPr>
            <p:cNvSpPr/>
            <p:nvPr/>
          </p:nvSpPr>
          <p:spPr>
            <a:xfrm>
              <a:off x="0" y="0"/>
              <a:ext cx="2909794" cy="3811157"/>
            </a:xfrm>
            <a:custGeom>
              <a:avLst/>
              <a:gdLst/>
              <a:ahLst/>
              <a:cxnLst/>
              <a:rect l="l" t="t" r="r" b="b"/>
              <a:pathLst>
                <a:path w="2909794" h="3811157">
                  <a:moveTo>
                    <a:pt x="2785334" y="59690"/>
                  </a:moveTo>
                  <a:cubicBezTo>
                    <a:pt x="2820894" y="59690"/>
                    <a:pt x="2850104" y="88900"/>
                    <a:pt x="2850104" y="124460"/>
                  </a:cubicBezTo>
                  <a:lnTo>
                    <a:pt x="2850104" y="3686697"/>
                  </a:lnTo>
                  <a:cubicBezTo>
                    <a:pt x="2850104" y="3722257"/>
                    <a:pt x="2820894" y="3751467"/>
                    <a:pt x="2785334" y="3751467"/>
                  </a:cubicBezTo>
                  <a:lnTo>
                    <a:pt x="124460" y="3751467"/>
                  </a:lnTo>
                  <a:cubicBezTo>
                    <a:pt x="88900" y="3751467"/>
                    <a:pt x="59690" y="3722257"/>
                    <a:pt x="59690" y="3686697"/>
                  </a:cubicBezTo>
                  <a:lnTo>
                    <a:pt x="59690" y="124460"/>
                  </a:lnTo>
                  <a:cubicBezTo>
                    <a:pt x="59690" y="88900"/>
                    <a:pt x="88900" y="59690"/>
                    <a:pt x="124460" y="59690"/>
                  </a:cubicBezTo>
                  <a:lnTo>
                    <a:pt x="2785334" y="59690"/>
                  </a:lnTo>
                  <a:moveTo>
                    <a:pt x="2785334" y="0"/>
                  </a:moveTo>
                  <a:lnTo>
                    <a:pt x="124460" y="0"/>
                  </a:lnTo>
                  <a:cubicBezTo>
                    <a:pt x="55880" y="0"/>
                    <a:pt x="0" y="55880"/>
                    <a:pt x="0" y="124460"/>
                  </a:cubicBezTo>
                  <a:lnTo>
                    <a:pt x="0" y="3686697"/>
                  </a:lnTo>
                  <a:cubicBezTo>
                    <a:pt x="0" y="3755277"/>
                    <a:pt x="55880" y="3811157"/>
                    <a:pt x="124460" y="3811157"/>
                  </a:cubicBezTo>
                  <a:lnTo>
                    <a:pt x="2785334" y="3811157"/>
                  </a:lnTo>
                  <a:cubicBezTo>
                    <a:pt x="2853914" y="3811157"/>
                    <a:pt x="2909794" y="3755277"/>
                    <a:pt x="2909794" y="3686697"/>
                  </a:cubicBezTo>
                  <a:lnTo>
                    <a:pt x="2909794" y="124460"/>
                  </a:lnTo>
                  <a:cubicBezTo>
                    <a:pt x="2909794" y="55880"/>
                    <a:pt x="2853914" y="0"/>
                    <a:pt x="2785334" y="0"/>
                  </a:cubicBezTo>
                  <a:close/>
                </a:path>
              </a:pathLst>
            </a:custGeom>
            <a:solidFill>
              <a:srgbClr val="333333"/>
            </a:solidFill>
          </p:spPr>
        </p:sp>
      </p:grpSp>
      <p:grpSp>
        <p:nvGrpSpPr>
          <p:cNvPr id="37" name="Group 2">
            <a:extLst>
              <a:ext uri="{FF2B5EF4-FFF2-40B4-BE49-F238E27FC236}">
                <a16:creationId xmlns:a16="http://schemas.microsoft.com/office/drawing/2014/main" id="{043B1183-B567-4E37-B13D-3C351B37CF82}"/>
              </a:ext>
            </a:extLst>
          </p:cNvPr>
          <p:cNvGrpSpPr/>
          <p:nvPr/>
        </p:nvGrpSpPr>
        <p:grpSpPr>
          <a:xfrm>
            <a:off x="13571556" y="2702051"/>
            <a:ext cx="4178220" cy="6152256"/>
            <a:chOff x="0" y="0"/>
            <a:chExt cx="2909794" cy="3811157"/>
          </a:xfrm>
        </p:grpSpPr>
        <p:sp>
          <p:nvSpPr>
            <p:cNvPr id="38" name="Freeform 3">
              <a:extLst>
                <a:ext uri="{FF2B5EF4-FFF2-40B4-BE49-F238E27FC236}">
                  <a16:creationId xmlns:a16="http://schemas.microsoft.com/office/drawing/2014/main" id="{808EC9F5-F779-4DED-8927-B146112120ED}"/>
                </a:ext>
              </a:extLst>
            </p:cNvPr>
            <p:cNvSpPr/>
            <p:nvPr/>
          </p:nvSpPr>
          <p:spPr>
            <a:xfrm>
              <a:off x="0" y="0"/>
              <a:ext cx="2909794" cy="3811157"/>
            </a:xfrm>
            <a:custGeom>
              <a:avLst/>
              <a:gdLst/>
              <a:ahLst/>
              <a:cxnLst/>
              <a:rect l="l" t="t" r="r" b="b"/>
              <a:pathLst>
                <a:path w="2909794" h="3811157">
                  <a:moveTo>
                    <a:pt x="2785334" y="59690"/>
                  </a:moveTo>
                  <a:cubicBezTo>
                    <a:pt x="2820894" y="59690"/>
                    <a:pt x="2850104" y="88900"/>
                    <a:pt x="2850104" y="124460"/>
                  </a:cubicBezTo>
                  <a:lnTo>
                    <a:pt x="2850104" y="3686697"/>
                  </a:lnTo>
                  <a:cubicBezTo>
                    <a:pt x="2850104" y="3722257"/>
                    <a:pt x="2820894" y="3751467"/>
                    <a:pt x="2785334" y="3751467"/>
                  </a:cubicBezTo>
                  <a:lnTo>
                    <a:pt x="124460" y="3751467"/>
                  </a:lnTo>
                  <a:cubicBezTo>
                    <a:pt x="88900" y="3751467"/>
                    <a:pt x="59690" y="3722257"/>
                    <a:pt x="59690" y="3686697"/>
                  </a:cubicBezTo>
                  <a:lnTo>
                    <a:pt x="59690" y="124460"/>
                  </a:lnTo>
                  <a:cubicBezTo>
                    <a:pt x="59690" y="88900"/>
                    <a:pt x="88900" y="59690"/>
                    <a:pt x="124460" y="59690"/>
                  </a:cubicBezTo>
                  <a:lnTo>
                    <a:pt x="2785334" y="59690"/>
                  </a:lnTo>
                  <a:moveTo>
                    <a:pt x="2785334" y="0"/>
                  </a:moveTo>
                  <a:lnTo>
                    <a:pt x="124460" y="0"/>
                  </a:lnTo>
                  <a:cubicBezTo>
                    <a:pt x="55880" y="0"/>
                    <a:pt x="0" y="55880"/>
                    <a:pt x="0" y="124460"/>
                  </a:cubicBezTo>
                  <a:lnTo>
                    <a:pt x="0" y="3686697"/>
                  </a:lnTo>
                  <a:cubicBezTo>
                    <a:pt x="0" y="3755277"/>
                    <a:pt x="55880" y="3811157"/>
                    <a:pt x="124460" y="3811157"/>
                  </a:cubicBezTo>
                  <a:lnTo>
                    <a:pt x="2785334" y="3811157"/>
                  </a:lnTo>
                  <a:cubicBezTo>
                    <a:pt x="2853914" y="3811157"/>
                    <a:pt x="2909794" y="3755277"/>
                    <a:pt x="2909794" y="3686697"/>
                  </a:cubicBezTo>
                  <a:lnTo>
                    <a:pt x="2909794" y="124460"/>
                  </a:lnTo>
                  <a:cubicBezTo>
                    <a:pt x="2909794" y="55880"/>
                    <a:pt x="2853914" y="0"/>
                    <a:pt x="2785334" y="0"/>
                  </a:cubicBezTo>
                  <a:close/>
                </a:path>
              </a:pathLst>
            </a:custGeom>
            <a:solidFill>
              <a:srgbClr val="333333"/>
            </a:solidFill>
          </p:spPr>
        </p:sp>
      </p:grpSp>
      <p:grpSp>
        <p:nvGrpSpPr>
          <p:cNvPr id="41" name="Group 10">
            <a:extLst>
              <a:ext uri="{FF2B5EF4-FFF2-40B4-BE49-F238E27FC236}">
                <a16:creationId xmlns:a16="http://schemas.microsoft.com/office/drawing/2014/main" id="{71270A98-E3A3-4B19-A49A-C2107C79479D}"/>
              </a:ext>
            </a:extLst>
          </p:cNvPr>
          <p:cNvGrpSpPr/>
          <p:nvPr/>
        </p:nvGrpSpPr>
        <p:grpSpPr>
          <a:xfrm>
            <a:off x="14284837" y="2312445"/>
            <a:ext cx="2751658" cy="773093"/>
            <a:chOff x="0" y="0"/>
            <a:chExt cx="3411676" cy="660400"/>
          </a:xfrm>
        </p:grpSpPr>
        <p:sp>
          <p:nvSpPr>
            <p:cNvPr id="42" name="Freeform 11">
              <a:extLst>
                <a:ext uri="{FF2B5EF4-FFF2-40B4-BE49-F238E27FC236}">
                  <a16:creationId xmlns:a16="http://schemas.microsoft.com/office/drawing/2014/main" id="{8C966C46-46D9-462D-BE03-9CF1160DA0AB}"/>
                </a:ext>
              </a:extLst>
            </p:cNvPr>
            <p:cNvSpPr/>
            <p:nvPr/>
          </p:nvSpPr>
          <p:spPr>
            <a:xfrm>
              <a:off x="0" y="0"/>
              <a:ext cx="3411676" cy="660400"/>
            </a:xfrm>
            <a:custGeom>
              <a:avLst/>
              <a:gdLst/>
              <a:ahLst/>
              <a:cxnLst/>
              <a:rect l="l" t="t" r="r" b="b"/>
              <a:pathLst>
                <a:path w="3411676" h="660400">
                  <a:moveTo>
                    <a:pt x="3287216" y="660400"/>
                  </a:moveTo>
                  <a:lnTo>
                    <a:pt x="124460" y="660400"/>
                  </a:lnTo>
                  <a:cubicBezTo>
                    <a:pt x="55880" y="660400"/>
                    <a:pt x="0" y="604520"/>
                    <a:pt x="0" y="535940"/>
                  </a:cubicBezTo>
                  <a:lnTo>
                    <a:pt x="0" y="124460"/>
                  </a:lnTo>
                  <a:cubicBezTo>
                    <a:pt x="0" y="55880"/>
                    <a:pt x="55880" y="0"/>
                    <a:pt x="124460" y="0"/>
                  </a:cubicBezTo>
                  <a:lnTo>
                    <a:pt x="3287216" y="0"/>
                  </a:lnTo>
                  <a:cubicBezTo>
                    <a:pt x="3355796" y="0"/>
                    <a:pt x="3411676" y="55880"/>
                    <a:pt x="3411676" y="124460"/>
                  </a:cubicBezTo>
                  <a:lnTo>
                    <a:pt x="3411676" y="535940"/>
                  </a:lnTo>
                  <a:cubicBezTo>
                    <a:pt x="3411676" y="604520"/>
                    <a:pt x="3355796" y="660400"/>
                    <a:pt x="3287216" y="660400"/>
                  </a:cubicBezTo>
                  <a:close/>
                </a:path>
              </a:pathLst>
            </a:custGeom>
            <a:solidFill>
              <a:srgbClr val="333333"/>
            </a:solidFill>
          </p:spPr>
          <p:txBody>
            <a:bodyPr/>
            <a:lstStyle/>
            <a:p>
              <a:endParaRPr lang="uk-UA" dirty="0"/>
            </a:p>
          </p:txBody>
        </p:sp>
      </p:grpSp>
      <p:sp>
        <p:nvSpPr>
          <p:cNvPr id="43" name="TextBox 14">
            <a:extLst>
              <a:ext uri="{FF2B5EF4-FFF2-40B4-BE49-F238E27FC236}">
                <a16:creationId xmlns:a16="http://schemas.microsoft.com/office/drawing/2014/main" id="{DD8AC98C-2BD7-4902-B5BB-7697B69432BF}"/>
              </a:ext>
            </a:extLst>
          </p:cNvPr>
          <p:cNvSpPr txBox="1"/>
          <p:nvPr/>
        </p:nvSpPr>
        <p:spPr>
          <a:xfrm>
            <a:off x="9326441" y="2464976"/>
            <a:ext cx="3851713" cy="362087"/>
          </a:xfrm>
          <a:prstGeom prst="rect">
            <a:avLst/>
          </a:prstGeom>
        </p:spPr>
        <p:txBody>
          <a:bodyPr lIns="0" tIns="0" rIns="0" bIns="0" rtlCol="0" anchor="t">
            <a:spAutoFit/>
          </a:bodyPr>
          <a:lstStyle/>
          <a:p>
            <a:pPr algn="ctr">
              <a:lnSpc>
                <a:spcPts val="2999"/>
              </a:lnSpc>
            </a:pPr>
            <a:r>
              <a:rPr lang="en-GB" sz="2499" b="1" dirty="0">
                <a:solidFill>
                  <a:srgbClr val="F5F5F4"/>
                </a:solidFill>
                <a:latin typeface="Public Sans Bold"/>
                <a:ea typeface="Public Sans Bold"/>
                <a:cs typeface="Public Sans Bold"/>
                <a:sym typeface="Public Sans Bold"/>
              </a:rPr>
              <a:t>Target Audience</a:t>
            </a:r>
            <a:endParaRPr lang="uk-UA" sz="2499" b="1" dirty="0">
              <a:solidFill>
                <a:srgbClr val="F5F5F4"/>
              </a:solidFill>
              <a:latin typeface="Public Sans Bold"/>
              <a:ea typeface="Public Sans Bold"/>
              <a:cs typeface="Public Sans Bold"/>
              <a:sym typeface="Public Sans Bold"/>
            </a:endParaRPr>
          </a:p>
        </p:txBody>
      </p:sp>
      <p:sp>
        <p:nvSpPr>
          <p:cNvPr id="44" name="TextBox 16">
            <a:extLst>
              <a:ext uri="{FF2B5EF4-FFF2-40B4-BE49-F238E27FC236}">
                <a16:creationId xmlns:a16="http://schemas.microsoft.com/office/drawing/2014/main" id="{A1AF8AB3-43BF-4317-89B1-2302D48529C0}"/>
              </a:ext>
            </a:extLst>
          </p:cNvPr>
          <p:cNvSpPr txBox="1"/>
          <p:nvPr/>
        </p:nvSpPr>
        <p:spPr>
          <a:xfrm>
            <a:off x="13975718" y="3406990"/>
            <a:ext cx="3422928" cy="3693319"/>
          </a:xfrm>
          <a:prstGeom prst="rect">
            <a:avLst/>
          </a:prstGeom>
        </p:spPr>
        <p:txBody>
          <a:bodyPr wrap="square" lIns="0" tIns="0" rIns="0" bIns="0" rtlCol="0" anchor="t">
            <a:spAutoFit/>
          </a:bodyPr>
          <a:lstStyle/>
          <a:p>
            <a:r>
              <a:rPr lang="uk-UA" sz="2400" dirty="0">
                <a:solidFill>
                  <a:schemeClr val="tx1">
                    <a:lumMod val="75000"/>
                    <a:lumOff val="25000"/>
                  </a:schemeClr>
                </a:solidFill>
              </a:rPr>
              <a:t>• </a:t>
            </a:r>
            <a:r>
              <a:rPr lang="en-US" sz="2400" dirty="0">
                <a:solidFill>
                  <a:schemeClr val="tx1">
                    <a:lumMod val="75000"/>
                    <a:lumOff val="25000"/>
                  </a:schemeClr>
                </a:solidFill>
              </a:rPr>
              <a:t>An established network of B2B clients across Ukraine.</a:t>
            </a:r>
            <a:endParaRPr lang="uk-UA" sz="2400" dirty="0">
              <a:solidFill>
                <a:schemeClr val="tx1">
                  <a:lumMod val="75000"/>
                  <a:lumOff val="25000"/>
                </a:schemeClr>
              </a:solidFill>
            </a:endParaRPr>
          </a:p>
          <a:p>
            <a:endParaRPr lang="uk-UA" sz="2400" dirty="0">
              <a:solidFill>
                <a:schemeClr val="tx1">
                  <a:lumMod val="75000"/>
                  <a:lumOff val="25000"/>
                </a:schemeClr>
              </a:solidFill>
            </a:endParaRPr>
          </a:p>
          <a:p>
            <a:r>
              <a:rPr lang="uk-UA" sz="2400" dirty="0">
                <a:solidFill>
                  <a:schemeClr val="tx1">
                    <a:lumMod val="75000"/>
                    <a:lumOff val="25000"/>
                  </a:schemeClr>
                </a:solidFill>
              </a:rPr>
              <a:t>• </a:t>
            </a:r>
            <a:r>
              <a:rPr lang="en-US" sz="2400" dirty="0">
                <a:solidFill>
                  <a:schemeClr val="tx1">
                    <a:lumMod val="75000"/>
                    <a:lumOff val="25000"/>
                  </a:schemeClr>
                </a:solidFill>
              </a:rPr>
              <a:t>Some clients place orders in advance — confirming stable demand.</a:t>
            </a:r>
            <a:endParaRPr lang="uk-UA" sz="2400" dirty="0">
              <a:solidFill>
                <a:schemeClr val="tx1">
                  <a:lumMod val="75000"/>
                  <a:lumOff val="25000"/>
                </a:schemeClr>
              </a:solidFill>
            </a:endParaRPr>
          </a:p>
          <a:p>
            <a:endParaRPr lang="uk-UA" sz="2400" dirty="0">
              <a:solidFill>
                <a:schemeClr val="tx1">
                  <a:lumMod val="75000"/>
                  <a:lumOff val="25000"/>
                </a:schemeClr>
              </a:solidFill>
            </a:endParaRPr>
          </a:p>
          <a:p>
            <a:r>
              <a:rPr lang="uk-UA" sz="2400" dirty="0">
                <a:solidFill>
                  <a:schemeClr val="tx1">
                    <a:lumMod val="75000"/>
                    <a:lumOff val="25000"/>
                  </a:schemeClr>
                </a:solidFill>
              </a:rPr>
              <a:t>• </a:t>
            </a:r>
            <a:r>
              <a:rPr lang="en-US" sz="2400" dirty="0">
                <a:solidFill>
                  <a:schemeClr val="tx1">
                    <a:lumMod val="75000"/>
                    <a:lumOff val="25000"/>
                  </a:schemeClr>
                </a:solidFill>
              </a:rPr>
              <a:t>There is interest from buyers in localizing production.</a:t>
            </a:r>
            <a:endParaRPr lang="uk-UA" sz="2400" dirty="0">
              <a:solidFill>
                <a:schemeClr val="tx1">
                  <a:lumMod val="75000"/>
                  <a:lumOff val="25000"/>
                </a:schemeClr>
              </a:solidFill>
            </a:endParaRPr>
          </a:p>
        </p:txBody>
      </p:sp>
      <p:sp>
        <p:nvSpPr>
          <p:cNvPr id="45" name="TextBox 14">
            <a:extLst>
              <a:ext uri="{FF2B5EF4-FFF2-40B4-BE49-F238E27FC236}">
                <a16:creationId xmlns:a16="http://schemas.microsoft.com/office/drawing/2014/main" id="{A6113B80-1AC4-4211-8194-AA944B36B054}"/>
              </a:ext>
            </a:extLst>
          </p:cNvPr>
          <p:cNvSpPr txBox="1"/>
          <p:nvPr/>
        </p:nvSpPr>
        <p:spPr>
          <a:xfrm>
            <a:off x="13705932" y="2448027"/>
            <a:ext cx="3851713" cy="362087"/>
          </a:xfrm>
          <a:prstGeom prst="rect">
            <a:avLst/>
          </a:prstGeom>
        </p:spPr>
        <p:txBody>
          <a:bodyPr lIns="0" tIns="0" rIns="0" bIns="0" rtlCol="0" anchor="t">
            <a:spAutoFit/>
          </a:bodyPr>
          <a:lstStyle/>
          <a:p>
            <a:pPr algn="ctr">
              <a:lnSpc>
                <a:spcPts val="2999"/>
              </a:lnSpc>
            </a:pPr>
            <a:r>
              <a:rPr lang="en-GB" sz="2499" b="1" dirty="0">
                <a:solidFill>
                  <a:srgbClr val="F5F5F4"/>
                </a:solidFill>
                <a:latin typeface="Public Sans Bold"/>
                <a:ea typeface="Public Sans Bold"/>
                <a:cs typeface="Public Sans Bold"/>
                <a:sym typeface="Public Sans Bold"/>
              </a:rPr>
              <a:t>Customer Base</a:t>
            </a:r>
            <a:endParaRPr lang="uk-UA" sz="2499" b="1" dirty="0">
              <a:solidFill>
                <a:srgbClr val="F5F5F4"/>
              </a:solidFill>
              <a:latin typeface="Public Sans Bold"/>
              <a:ea typeface="Public Sans Bold"/>
              <a:cs typeface="Public Sans Bold"/>
              <a:sym typeface="Public Sans Bold"/>
            </a:endParaRPr>
          </a:p>
        </p:txBody>
      </p:sp>
    </p:spTree>
    <p:extLst>
      <p:ext uri="{BB962C8B-B14F-4D97-AF65-F5344CB8AC3E}">
        <p14:creationId xmlns:p14="http://schemas.microsoft.com/office/powerpoint/2010/main" val="2311054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sp>
        <p:nvSpPr>
          <p:cNvPr id="2" name="AutoShape 2"/>
          <p:cNvSpPr/>
          <p:nvPr/>
        </p:nvSpPr>
        <p:spPr>
          <a:xfrm>
            <a:off x="1077191" y="1319476"/>
            <a:ext cx="16230600" cy="0"/>
          </a:xfrm>
          <a:prstGeom prst="line">
            <a:avLst/>
          </a:prstGeom>
          <a:ln w="28575" cap="flat">
            <a:solidFill>
              <a:srgbClr val="333333"/>
            </a:solidFill>
            <a:prstDash val="solid"/>
            <a:headEnd type="none" w="sm" len="sm"/>
            <a:tailEnd type="none" w="sm" len="sm"/>
          </a:ln>
        </p:spPr>
      </p:sp>
      <p:sp>
        <p:nvSpPr>
          <p:cNvPr id="5" name="TextBox 5"/>
          <p:cNvSpPr txBox="1"/>
          <p:nvPr/>
        </p:nvSpPr>
        <p:spPr>
          <a:xfrm>
            <a:off x="838200" y="159991"/>
            <a:ext cx="8132965" cy="1159485"/>
          </a:xfrm>
          <a:prstGeom prst="rect">
            <a:avLst/>
          </a:prstGeom>
        </p:spPr>
        <p:txBody>
          <a:bodyPr wrap="square" lIns="0" tIns="0" rIns="0" bIns="0" rtlCol="0" anchor="t">
            <a:spAutoFit/>
          </a:bodyPr>
          <a:lstStyle/>
          <a:p>
            <a:pPr marL="0" marR="0" lvl="0" indent="0" algn="ctr" defTabSz="457200" rtl="0" eaLnBrk="1" fontAlgn="auto" latinLnBrk="0" hangingPunct="1">
              <a:lnSpc>
                <a:spcPts val="10199"/>
              </a:lnSpc>
              <a:spcBef>
                <a:spcPts val="0"/>
              </a:spcBef>
              <a:spcAft>
                <a:spcPts val="0"/>
              </a:spcAft>
              <a:buClrTx/>
              <a:buSzTx/>
              <a:buFontTx/>
              <a:buNone/>
              <a:tabLst/>
              <a:defRPr/>
            </a:pPr>
            <a:r>
              <a:rPr kumimoji="0" lang="en-GB" sz="5400" b="1" i="1" u="none" strike="noStrike" kern="1200" cap="none" normalizeH="0" baseline="0" noProof="0" dirty="0">
                <a:ln>
                  <a:noFill/>
                </a:ln>
                <a:solidFill>
                  <a:srgbClr val="333333"/>
                </a:solidFill>
                <a:effectLst/>
                <a:uLnTx/>
                <a:uFillTx/>
                <a:latin typeface="Noto Serif Display Semi-Bold Italics"/>
                <a:ea typeface="Noto Serif Display Semi-Bold Italics"/>
                <a:cs typeface="Noto Serif Display Semi-Bold Italics"/>
                <a:sym typeface="Noto Serif Display Semi-Bold Italics"/>
              </a:rPr>
              <a:t>Investment Scenarios </a:t>
            </a:r>
          </a:p>
        </p:txBody>
      </p:sp>
      <p:graphicFrame>
        <p:nvGraphicFramePr>
          <p:cNvPr id="25" name="Таблиця 26">
            <a:extLst>
              <a:ext uri="{FF2B5EF4-FFF2-40B4-BE49-F238E27FC236}">
                <a16:creationId xmlns:a16="http://schemas.microsoft.com/office/drawing/2014/main" id="{B292C154-C5A8-44CC-B1B9-5F63630BD615}"/>
              </a:ext>
            </a:extLst>
          </p:cNvPr>
          <p:cNvGraphicFramePr>
            <a:graphicFrameLocks noGrp="1"/>
          </p:cNvGraphicFramePr>
          <p:nvPr>
            <p:extLst>
              <p:ext uri="{D42A27DB-BD31-4B8C-83A1-F6EECF244321}">
                <p14:modId xmlns:p14="http://schemas.microsoft.com/office/powerpoint/2010/main" val="3467170551"/>
              </p:ext>
            </p:extLst>
          </p:nvPr>
        </p:nvGraphicFramePr>
        <p:xfrm>
          <a:off x="467591" y="1428988"/>
          <a:ext cx="17449800" cy="7632654"/>
        </p:xfrm>
        <a:graphic>
          <a:graphicData uri="http://schemas.openxmlformats.org/drawingml/2006/table">
            <a:tbl>
              <a:tblPr firstRow="1" bandRow="1">
                <a:tableStyleId>{5C22544A-7EE6-4342-B048-85BDC9FD1C3A}</a:tableStyleId>
              </a:tblPr>
              <a:tblGrid>
                <a:gridCol w="2908300">
                  <a:extLst>
                    <a:ext uri="{9D8B030D-6E8A-4147-A177-3AD203B41FA5}">
                      <a16:colId xmlns:a16="http://schemas.microsoft.com/office/drawing/2014/main" val="2138204788"/>
                    </a:ext>
                  </a:extLst>
                </a:gridCol>
                <a:gridCol w="3721100">
                  <a:extLst>
                    <a:ext uri="{9D8B030D-6E8A-4147-A177-3AD203B41FA5}">
                      <a16:colId xmlns:a16="http://schemas.microsoft.com/office/drawing/2014/main" val="774386363"/>
                    </a:ext>
                  </a:extLst>
                </a:gridCol>
                <a:gridCol w="1894609">
                  <a:extLst>
                    <a:ext uri="{9D8B030D-6E8A-4147-A177-3AD203B41FA5}">
                      <a16:colId xmlns:a16="http://schemas.microsoft.com/office/drawing/2014/main" val="3905163006"/>
                    </a:ext>
                  </a:extLst>
                </a:gridCol>
                <a:gridCol w="3109191">
                  <a:extLst>
                    <a:ext uri="{9D8B030D-6E8A-4147-A177-3AD203B41FA5}">
                      <a16:colId xmlns:a16="http://schemas.microsoft.com/office/drawing/2014/main" val="4241295026"/>
                    </a:ext>
                  </a:extLst>
                </a:gridCol>
                <a:gridCol w="2908300">
                  <a:extLst>
                    <a:ext uri="{9D8B030D-6E8A-4147-A177-3AD203B41FA5}">
                      <a16:colId xmlns:a16="http://schemas.microsoft.com/office/drawing/2014/main" val="373339055"/>
                    </a:ext>
                  </a:extLst>
                </a:gridCol>
                <a:gridCol w="2908300">
                  <a:extLst>
                    <a:ext uri="{9D8B030D-6E8A-4147-A177-3AD203B41FA5}">
                      <a16:colId xmlns:a16="http://schemas.microsoft.com/office/drawing/2014/main" val="825457321"/>
                    </a:ext>
                  </a:extLst>
                </a:gridCol>
              </a:tblGrid>
              <a:tr h="1827938">
                <a:tc>
                  <a:txBody>
                    <a:bodyPr/>
                    <a:lstStyle/>
                    <a:p>
                      <a:pPr algn="ctr"/>
                      <a:endParaRPr lang="uk-UA" sz="2700" b="1" i="0" kern="1200" dirty="0">
                        <a:solidFill>
                          <a:schemeClr val="lt1"/>
                        </a:solidFill>
                        <a:effectLst/>
                        <a:latin typeface="+mn-lt"/>
                        <a:ea typeface="+mn-ea"/>
                        <a:cs typeface="+mn-cs"/>
                      </a:endParaRPr>
                    </a:p>
                    <a:p>
                      <a:pPr algn="ctr"/>
                      <a:endParaRPr lang="uk-UA" sz="2700" b="1" i="0" kern="1200" dirty="0">
                        <a:solidFill>
                          <a:schemeClr val="lt1"/>
                        </a:solidFill>
                        <a:effectLst/>
                        <a:latin typeface="+mn-lt"/>
                        <a:ea typeface="+mn-ea"/>
                        <a:cs typeface="+mn-cs"/>
                      </a:endParaRPr>
                    </a:p>
                  </a:txBody>
                  <a:tcPr/>
                </a:tc>
                <a:tc>
                  <a:txBody>
                    <a:bodyPr/>
                    <a:lstStyle/>
                    <a:p>
                      <a:pPr algn="ctr"/>
                      <a:endParaRPr lang="uk-UA" sz="2700" b="1" i="0" kern="1200" dirty="0">
                        <a:solidFill>
                          <a:schemeClr val="lt1"/>
                        </a:solidFill>
                        <a:effectLst/>
                        <a:latin typeface="+mn-lt"/>
                        <a:ea typeface="+mn-ea"/>
                        <a:cs typeface="+mn-cs"/>
                      </a:endParaRPr>
                    </a:p>
                    <a:p>
                      <a:pPr algn="ctr"/>
                      <a:endParaRPr lang="uk-UA" sz="2700" b="1" i="0" kern="1200" dirty="0">
                        <a:solidFill>
                          <a:schemeClr val="lt1"/>
                        </a:solidFill>
                        <a:effectLst/>
                        <a:latin typeface="+mn-lt"/>
                        <a:ea typeface="+mn-ea"/>
                        <a:cs typeface="+mn-cs"/>
                      </a:endParaRPr>
                    </a:p>
                    <a:p>
                      <a:pPr algn="ctr"/>
                      <a:endParaRPr lang="uk-UA" dirty="0"/>
                    </a:p>
                  </a:txBody>
                  <a:tcPr/>
                </a:tc>
                <a:tc>
                  <a:txBody>
                    <a:bodyPr/>
                    <a:lstStyle/>
                    <a:p>
                      <a:pPr algn="ctr"/>
                      <a:endParaRPr lang="uk-UA" dirty="0">
                        <a:effectLst/>
                      </a:endParaRPr>
                    </a:p>
                  </a:txBody>
                  <a:tcPr anchor="ctr"/>
                </a:tc>
                <a:tc>
                  <a:txBody>
                    <a:bodyPr/>
                    <a:lstStyle/>
                    <a:p>
                      <a:pPr algn="ctr"/>
                      <a:endParaRPr lang="uk-UA" dirty="0">
                        <a:effectLst/>
                      </a:endParaRPr>
                    </a:p>
                  </a:txBody>
                  <a:tcPr anchor="ctr"/>
                </a:tc>
                <a:tc>
                  <a:txBody>
                    <a:bodyPr/>
                    <a:lstStyle/>
                    <a:p>
                      <a:pPr algn="ctr"/>
                      <a:endParaRPr lang="uk-UA" sz="2700" b="1" i="0" kern="1200" dirty="0">
                        <a:solidFill>
                          <a:schemeClr val="lt1"/>
                        </a:solidFill>
                        <a:effectLst/>
                        <a:latin typeface="+mn-lt"/>
                        <a:ea typeface="+mn-ea"/>
                        <a:cs typeface="+mn-cs"/>
                      </a:endParaRPr>
                    </a:p>
                    <a:p>
                      <a:pPr algn="ctr"/>
                      <a:endParaRPr lang="uk-UA" sz="2700" b="1" i="0" kern="1200" dirty="0">
                        <a:solidFill>
                          <a:schemeClr val="lt1"/>
                        </a:solidFill>
                        <a:effectLst/>
                        <a:latin typeface="+mn-lt"/>
                        <a:ea typeface="+mn-ea"/>
                        <a:cs typeface="+mn-cs"/>
                      </a:endParaRPr>
                    </a:p>
                  </a:txBody>
                  <a:tcPr/>
                </a:tc>
                <a:tc>
                  <a:txBody>
                    <a:bodyPr/>
                    <a:lstStyle/>
                    <a:p>
                      <a:pPr algn="ctr"/>
                      <a:endParaRPr lang="uk-UA" dirty="0"/>
                    </a:p>
                  </a:txBody>
                  <a:tcPr/>
                </a:tc>
                <a:extLst>
                  <a:ext uri="{0D108BD9-81ED-4DB2-BD59-A6C34878D82A}">
                    <a16:rowId xmlns:a16="http://schemas.microsoft.com/office/drawing/2014/main" val="242718795"/>
                  </a:ext>
                </a:extLst>
              </a:tr>
              <a:tr h="1827938">
                <a:tc>
                  <a:txBody>
                    <a:bodyPr/>
                    <a:lstStyle/>
                    <a:p>
                      <a:r>
                        <a:rPr lang="uk-UA" dirty="0">
                          <a:effectLst/>
                        </a:rPr>
                        <a:t>1. </a:t>
                      </a:r>
                      <a:r>
                        <a:rPr lang="en-GB" dirty="0">
                          <a:effectLst/>
                        </a:rPr>
                        <a:t>Greenfield production </a:t>
                      </a:r>
                      <a:endParaRPr lang="uk-UA" dirty="0">
                        <a:effectLst/>
                      </a:endParaRPr>
                    </a:p>
                  </a:txBody>
                  <a:tcPr anchor="ctr"/>
                </a:tc>
                <a:tc>
                  <a:txBody>
                    <a:bodyPr/>
                    <a:lstStyle/>
                    <a:p>
                      <a:pPr algn="r"/>
                      <a:r>
                        <a:rPr lang="en-US" dirty="0">
                          <a:effectLst/>
                        </a:rPr>
                        <a:t>Purchase of equipment, lease of premises with adjacent territory</a:t>
                      </a:r>
                      <a:endParaRPr lang="ru-RU" dirty="0">
                        <a:effectLst/>
                      </a:endParaRPr>
                    </a:p>
                  </a:txBody>
                  <a:tcPr anchor="ctr"/>
                </a:tc>
                <a:tc>
                  <a:txBody>
                    <a:bodyPr/>
                    <a:lstStyle/>
                    <a:p>
                      <a:pPr algn="r"/>
                      <a:r>
                        <a:rPr lang="en-GB" dirty="0">
                          <a:effectLst/>
                        </a:rPr>
                        <a:t>$</a:t>
                      </a:r>
                      <a:r>
                        <a:rPr lang="uk-UA" dirty="0">
                          <a:effectLst/>
                        </a:rPr>
                        <a:t> </a:t>
                      </a:r>
                      <a:r>
                        <a:rPr lang="en-GB" dirty="0">
                          <a:effectLst/>
                        </a:rPr>
                        <a:t>8 million</a:t>
                      </a:r>
                      <a:endParaRPr lang="uk-UA" dirty="0">
                        <a:effectLst/>
                      </a:endParaRPr>
                    </a:p>
                  </a:txBody>
                  <a:tcPr anchor="ctr"/>
                </a:tc>
                <a:tc>
                  <a:txBody>
                    <a:bodyPr/>
                    <a:lstStyle/>
                    <a:p>
                      <a:pPr algn="r"/>
                      <a:r>
                        <a:rPr lang="en-GB" dirty="0">
                          <a:effectLst/>
                        </a:rPr>
                        <a:t>Equity / share / joint venture</a:t>
                      </a:r>
                      <a:endParaRPr lang="uk-UA" dirty="0">
                        <a:effectLst/>
                      </a:endParaRPr>
                    </a:p>
                  </a:txBody>
                  <a:tcPr anchor="ctr"/>
                </a:tc>
                <a:tc>
                  <a:txBody>
                    <a:bodyPr/>
                    <a:lstStyle/>
                    <a:p>
                      <a:pPr algn="r"/>
                      <a:r>
                        <a:rPr lang="en-US" dirty="0">
                          <a:effectLst/>
                        </a:rPr>
                        <a:t>Full control, high level of automation, modern model</a:t>
                      </a:r>
                      <a:endParaRPr lang="ru-RU" dirty="0">
                        <a:effectLst/>
                      </a:endParaRPr>
                    </a:p>
                  </a:txBody>
                  <a:tcPr anchor="ctr"/>
                </a:tc>
                <a:tc>
                  <a:txBody>
                    <a:bodyPr/>
                    <a:lstStyle/>
                    <a:p>
                      <a:pPr algn="r"/>
                      <a:r>
                        <a:rPr lang="en-GB" dirty="0">
                          <a:effectLst/>
                        </a:rPr>
                        <a:t>9-month payback | ROI: 16%</a:t>
                      </a:r>
                      <a:endParaRPr lang="ru-RU" dirty="0">
                        <a:effectLst/>
                      </a:endParaRPr>
                    </a:p>
                  </a:txBody>
                  <a:tcPr anchor="ctr"/>
                </a:tc>
                <a:extLst>
                  <a:ext uri="{0D108BD9-81ED-4DB2-BD59-A6C34878D82A}">
                    <a16:rowId xmlns:a16="http://schemas.microsoft.com/office/drawing/2014/main" val="276728557"/>
                  </a:ext>
                </a:extLst>
              </a:tr>
              <a:tr h="1827938">
                <a:tc>
                  <a:txBody>
                    <a:bodyPr/>
                    <a:lstStyle/>
                    <a:p>
                      <a:r>
                        <a:rPr lang="ru-RU" dirty="0">
                          <a:effectLst/>
                        </a:rPr>
                        <a:t>2. </a:t>
                      </a:r>
                      <a:r>
                        <a:rPr lang="en-US" dirty="0">
                          <a:effectLst/>
                        </a:rPr>
                        <a:t>Expansion based on an existing plant</a:t>
                      </a:r>
                      <a:endParaRPr lang="ru-RU" dirty="0">
                        <a:effectLst/>
                      </a:endParaRPr>
                    </a:p>
                  </a:txBody>
                  <a:tcPr anchor="ctr"/>
                </a:tc>
                <a:tc>
                  <a:txBody>
                    <a:bodyPr/>
                    <a:lstStyle/>
                    <a:p>
                      <a:pPr algn="r"/>
                      <a:r>
                        <a:rPr lang="en-US" dirty="0">
                          <a:effectLst/>
                        </a:rPr>
                        <a:t>Partnership with an operating plant with insufficient capacity, and purchase of additional equipment for expansion</a:t>
                      </a:r>
                      <a:endParaRPr lang="ru-RU" dirty="0">
                        <a:effectLst/>
                      </a:endParaRPr>
                    </a:p>
                  </a:txBody>
                  <a:tcPr anchor="ctr">
                    <a:solidFill>
                      <a:schemeClr val="accent1">
                        <a:tint val="20000"/>
                      </a:schemeClr>
                    </a:solidFill>
                  </a:tcPr>
                </a:tc>
                <a:tc>
                  <a:txBody>
                    <a:bodyPr/>
                    <a:lstStyle/>
                    <a:p>
                      <a:pPr algn="r"/>
                      <a:r>
                        <a:rPr lang="uk-UA" dirty="0">
                          <a:effectLst/>
                        </a:rPr>
                        <a:t>$ 8 </a:t>
                      </a:r>
                      <a:r>
                        <a:rPr lang="en-GB" dirty="0">
                          <a:effectLst/>
                        </a:rPr>
                        <a:t>million</a:t>
                      </a:r>
                      <a:endParaRPr lang="uk-UA" dirty="0">
                        <a:effectLst/>
                      </a:endParaRPr>
                    </a:p>
                  </a:txBody>
                  <a:tcPr anchor="ctr"/>
                </a:tc>
                <a:tc>
                  <a:txBody>
                    <a:bodyPr/>
                    <a:lstStyle/>
                    <a:p>
                      <a:pPr algn="r"/>
                      <a:r>
                        <a:rPr lang="en-US" dirty="0">
                          <a:effectLst/>
                        </a:rPr>
                        <a:t>Joint Venture / contribution to development</a:t>
                      </a:r>
                      <a:endParaRPr lang="ru-RU" dirty="0">
                        <a:effectLst/>
                      </a:endParaRPr>
                    </a:p>
                  </a:txBody>
                  <a:tcPr anchor="ctr"/>
                </a:tc>
                <a:tc>
                  <a:txBody>
                    <a:bodyPr/>
                    <a:lstStyle/>
                    <a:p>
                      <a:pPr algn="r"/>
                      <a:r>
                        <a:rPr lang="en-US" dirty="0">
                          <a:effectLst/>
                        </a:rPr>
                        <a:t>Fast launch, reduced CAPEX, existing infrastructure</a:t>
                      </a:r>
                      <a:endParaRPr lang="ru-RU" dirty="0">
                        <a:effectLst/>
                      </a:endParaRPr>
                    </a:p>
                  </a:txBody>
                  <a:tcPr anchor="ctr"/>
                </a:tc>
                <a:tc>
                  <a:txBody>
                    <a:bodyPr/>
                    <a:lstStyle/>
                    <a:p>
                      <a:pPr algn="r"/>
                      <a:r>
                        <a:rPr lang="uk-UA" dirty="0">
                          <a:effectLst/>
                        </a:rPr>
                        <a:t>9</a:t>
                      </a:r>
                      <a:r>
                        <a:rPr lang="en-GB" dirty="0">
                          <a:effectLst/>
                        </a:rPr>
                        <a:t>-month payback | ROI: </a:t>
                      </a:r>
                      <a:r>
                        <a:rPr lang="uk-UA" dirty="0">
                          <a:effectLst/>
                        </a:rPr>
                        <a:t>16</a:t>
                      </a:r>
                      <a:r>
                        <a:rPr lang="en-GB" dirty="0">
                          <a:effectLst/>
                        </a:rPr>
                        <a:t>%</a:t>
                      </a:r>
                    </a:p>
                  </a:txBody>
                  <a:tcPr anchor="ctr"/>
                </a:tc>
                <a:extLst>
                  <a:ext uri="{0D108BD9-81ED-4DB2-BD59-A6C34878D82A}">
                    <a16:rowId xmlns:a16="http://schemas.microsoft.com/office/drawing/2014/main" val="4178970134"/>
                  </a:ext>
                </a:extLst>
              </a:tr>
              <a:tr h="1827938">
                <a:tc>
                  <a:txBody>
                    <a:bodyPr/>
                    <a:lstStyle/>
                    <a:p>
                      <a:r>
                        <a:rPr lang="ru-RU" dirty="0">
                          <a:effectLst/>
                        </a:rPr>
                        <a:t>3. </a:t>
                      </a:r>
                      <a:r>
                        <a:rPr lang="en-US" dirty="0">
                          <a:effectLst/>
                        </a:rPr>
                        <a:t>Purchase of a non-operational factory </a:t>
                      </a:r>
                      <a:endParaRPr lang="ru-RU" dirty="0">
                        <a:effectLst/>
                      </a:endParaRPr>
                    </a:p>
                  </a:txBody>
                  <a:tcPr anchor="ctr"/>
                </a:tc>
                <a:tc>
                  <a:txBody>
                    <a:bodyPr/>
                    <a:lstStyle/>
                    <a:p>
                      <a:pPr algn="r"/>
                      <a:r>
                        <a:rPr lang="en-US" dirty="0">
                          <a:effectLst/>
                        </a:rPr>
                        <a:t>Acquisition of a bankrupt plant, modernization, and relaunch</a:t>
                      </a:r>
                      <a:endParaRPr lang="ru-RU" dirty="0">
                        <a:effectLst/>
                      </a:endParaRPr>
                    </a:p>
                  </a:txBody>
                  <a:tcPr anchor="ctr"/>
                </a:tc>
                <a:tc>
                  <a:txBody>
                    <a:bodyPr/>
                    <a:lstStyle/>
                    <a:p>
                      <a:pPr algn="r"/>
                      <a:r>
                        <a:rPr lang="uk-UA" dirty="0">
                          <a:effectLst/>
                        </a:rPr>
                        <a:t>$ 8 </a:t>
                      </a:r>
                      <a:r>
                        <a:rPr lang="en-GB" dirty="0">
                          <a:effectLst/>
                        </a:rPr>
                        <a:t>million</a:t>
                      </a:r>
                      <a:endParaRPr lang="uk-UA" dirty="0">
                        <a:effectLst/>
                      </a:endParaRPr>
                    </a:p>
                  </a:txBody>
                  <a:tcPr anchor="ctr"/>
                </a:tc>
                <a:tc>
                  <a:txBody>
                    <a:bodyPr/>
                    <a:lstStyle/>
                    <a:p>
                      <a:pPr algn="r"/>
                      <a:r>
                        <a:rPr lang="en-GB" dirty="0">
                          <a:effectLst/>
                        </a:rPr>
                        <a:t>Asset buyouts / strategic partnerships</a:t>
                      </a:r>
                      <a:endParaRPr lang="uk-UA" dirty="0">
                        <a:effectLst/>
                      </a:endParaRPr>
                    </a:p>
                  </a:txBody>
                  <a:tcPr anchor="ctr"/>
                </a:tc>
                <a:tc>
                  <a:txBody>
                    <a:bodyPr/>
                    <a:lstStyle/>
                    <a:p>
                      <a:pPr algn="r"/>
                      <a:r>
                        <a:rPr lang="en-US" dirty="0">
                          <a:effectLst/>
                        </a:rPr>
                        <a:t>Ready-made infrastructure at lower cost, fast start</a:t>
                      </a:r>
                      <a:endParaRPr lang="ru-RU" dirty="0">
                        <a:effectLst/>
                      </a:endParaRPr>
                    </a:p>
                  </a:txBody>
                  <a:tcPr anchor="ctr"/>
                </a:tc>
                <a:tc>
                  <a:txBody>
                    <a:bodyPr/>
                    <a:lstStyle/>
                    <a:p>
                      <a:pPr algn="r"/>
                      <a:r>
                        <a:rPr lang="uk-UA" dirty="0">
                          <a:effectLst/>
                        </a:rPr>
                        <a:t>9</a:t>
                      </a:r>
                      <a:r>
                        <a:rPr lang="en-GB" dirty="0">
                          <a:effectLst/>
                        </a:rPr>
                        <a:t>-month payback | ROI: </a:t>
                      </a:r>
                      <a:r>
                        <a:rPr lang="uk-UA" dirty="0">
                          <a:effectLst/>
                        </a:rPr>
                        <a:t>16</a:t>
                      </a:r>
                      <a:r>
                        <a:rPr lang="en-GB" dirty="0">
                          <a:effectLst/>
                        </a:rPr>
                        <a:t>%</a:t>
                      </a:r>
                    </a:p>
                  </a:txBody>
                  <a:tcPr anchor="ctr"/>
                </a:tc>
                <a:extLst>
                  <a:ext uri="{0D108BD9-81ED-4DB2-BD59-A6C34878D82A}">
                    <a16:rowId xmlns:a16="http://schemas.microsoft.com/office/drawing/2014/main" val="951256147"/>
                  </a:ext>
                </a:extLst>
              </a:tr>
            </a:tbl>
          </a:graphicData>
        </a:graphic>
      </p:graphicFrame>
      <p:sp>
        <p:nvSpPr>
          <p:cNvPr id="27" name="TextBox 26">
            <a:extLst>
              <a:ext uri="{FF2B5EF4-FFF2-40B4-BE49-F238E27FC236}">
                <a16:creationId xmlns:a16="http://schemas.microsoft.com/office/drawing/2014/main" id="{A085AE43-473E-4F17-B0DA-94BD5D3E8C0A}"/>
              </a:ext>
            </a:extLst>
          </p:cNvPr>
          <p:cNvSpPr txBox="1"/>
          <p:nvPr/>
        </p:nvSpPr>
        <p:spPr>
          <a:xfrm>
            <a:off x="15411019" y="2013777"/>
            <a:ext cx="2518409" cy="400110"/>
          </a:xfrm>
          <a:prstGeom prst="rect">
            <a:avLst/>
          </a:prstGeom>
          <a:noFill/>
        </p:spPr>
        <p:txBody>
          <a:bodyPr wrap="square" rtlCol="0">
            <a:spAutoFit/>
          </a:bodyPr>
          <a:lstStyle/>
          <a:p>
            <a:r>
              <a:rPr lang="en-GB" sz="2000" b="1" i="0" dirty="0">
                <a:solidFill>
                  <a:schemeClr val="bg1"/>
                </a:solidFill>
                <a:effectLst/>
                <a:latin typeface="Noto Serif Display Semi-Bold Italics" panose="020B0604020202020204"/>
                <a:ea typeface="Noto Serif Display Semi-Bold Italics" panose="020B0604020202020204"/>
                <a:cs typeface="Noto Serif Display Semi-Bold Italics" panose="020B0604020202020204"/>
              </a:rPr>
              <a:t>Payback / ROI</a:t>
            </a:r>
            <a:endParaRPr lang="uk-UA" dirty="0">
              <a:solidFill>
                <a:schemeClr val="bg1"/>
              </a:solidFill>
              <a:latin typeface="Noto Serif Display Semi-Bold Italics" panose="020B0604020202020204"/>
              <a:ea typeface="Noto Serif Display Semi-Bold Italics" panose="020B0604020202020204"/>
              <a:cs typeface="Noto Serif Display Semi-Bold Italics" panose="020B0604020202020204"/>
            </a:endParaRPr>
          </a:p>
        </p:txBody>
      </p:sp>
      <p:sp>
        <p:nvSpPr>
          <p:cNvPr id="29" name="TextBox 4">
            <a:extLst>
              <a:ext uri="{FF2B5EF4-FFF2-40B4-BE49-F238E27FC236}">
                <a16:creationId xmlns:a16="http://schemas.microsoft.com/office/drawing/2014/main" id="{FC107CBB-DD26-45D1-AD42-E4C70AA58D1E}"/>
              </a:ext>
            </a:extLst>
          </p:cNvPr>
          <p:cNvSpPr txBox="1"/>
          <p:nvPr/>
        </p:nvSpPr>
        <p:spPr>
          <a:xfrm>
            <a:off x="12755882" y="813878"/>
            <a:ext cx="5036818" cy="431800"/>
          </a:xfrm>
          <a:prstGeom prst="rect">
            <a:avLst/>
          </a:prstGeom>
        </p:spPr>
        <p:txBody>
          <a:bodyPr lIns="0" tIns="0" rIns="0" bIns="0" rtlCol="0" anchor="t">
            <a:spAutoFit/>
          </a:bodyPr>
          <a:lstStyle/>
          <a:p>
            <a:pPr algn="r">
              <a:lnSpc>
                <a:spcPts val="3499"/>
              </a:lnSpc>
            </a:pPr>
            <a:r>
              <a:rPr lang="en-US" sz="2499" b="1" dirty="0">
                <a:solidFill>
                  <a:srgbClr val="333333"/>
                </a:solidFill>
                <a:latin typeface="Public Sans Bold"/>
                <a:ea typeface="Public Sans Bold"/>
                <a:cs typeface="Public Sans Bold"/>
                <a:sym typeface="Public Sans Bold"/>
              </a:rPr>
              <a:t>Company Presentation</a:t>
            </a:r>
          </a:p>
        </p:txBody>
      </p:sp>
      <p:sp>
        <p:nvSpPr>
          <p:cNvPr id="30" name="TextBox 29">
            <a:extLst>
              <a:ext uri="{FF2B5EF4-FFF2-40B4-BE49-F238E27FC236}">
                <a16:creationId xmlns:a16="http://schemas.microsoft.com/office/drawing/2014/main" id="{2B5F746B-E4CD-47BB-8828-5257A79BC251}"/>
              </a:ext>
            </a:extLst>
          </p:cNvPr>
          <p:cNvSpPr txBox="1"/>
          <p:nvPr/>
        </p:nvSpPr>
        <p:spPr>
          <a:xfrm>
            <a:off x="12551527" y="2013777"/>
            <a:ext cx="2209800" cy="461665"/>
          </a:xfrm>
          <a:prstGeom prst="rect">
            <a:avLst/>
          </a:prstGeom>
          <a:noFill/>
        </p:spPr>
        <p:txBody>
          <a:bodyPr wrap="square" rtlCol="0">
            <a:spAutoFit/>
          </a:bodyPr>
          <a:lstStyle/>
          <a:p>
            <a:r>
              <a:rPr lang="en-GB" sz="2400" dirty="0">
                <a:solidFill>
                  <a:schemeClr val="bg1"/>
                </a:solidFill>
                <a:latin typeface="Noto Serif Display Semi-Bold Italics" panose="020B0604020202020204"/>
                <a:ea typeface="Noto Serif Display Semi-Bold Italics" panose="020B0604020202020204"/>
                <a:cs typeface="Noto Serif Display Semi-Bold Italics" panose="020B0604020202020204"/>
              </a:rPr>
              <a:t>Advantage</a:t>
            </a:r>
            <a:endParaRPr lang="uk-UA" sz="2400" dirty="0">
              <a:solidFill>
                <a:schemeClr val="bg1"/>
              </a:solidFill>
              <a:latin typeface="Noto Serif Display Semi-Bold Italics" panose="020B0604020202020204"/>
              <a:ea typeface="Noto Serif Display Semi-Bold Italics" panose="020B0604020202020204"/>
              <a:cs typeface="Noto Serif Display Semi-Bold Italics" panose="020B0604020202020204"/>
            </a:endParaRPr>
          </a:p>
        </p:txBody>
      </p:sp>
      <p:sp>
        <p:nvSpPr>
          <p:cNvPr id="31" name="TextBox 30">
            <a:extLst>
              <a:ext uri="{FF2B5EF4-FFF2-40B4-BE49-F238E27FC236}">
                <a16:creationId xmlns:a16="http://schemas.microsoft.com/office/drawing/2014/main" id="{8BA9BCC9-2EB8-4160-8842-2E3570606B86}"/>
              </a:ext>
            </a:extLst>
          </p:cNvPr>
          <p:cNvSpPr txBox="1"/>
          <p:nvPr/>
        </p:nvSpPr>
        <p:spPr>
          <a:xfrm>
            <a:off x="4556241" y="2048694"/>
            <a:ext cx="2209800" cy="461665"/>
          </a:xfrm>
          <a:prstGeom prst="rect">
            <a:avLst/>
          </a:prstGeom>
          <a:noFill/>
        </p:spPr>
        <p:txBody>
          <a:bodyPr wrap="square" rtlCol="0">
            <a:spAutoFit/>
          </a:bodyPr>
          <a:lstStyle/>
          <a:p>
            <a:r>
              <a:rPr lang="en-GB" sz="2400" dirty="0">
                <a:solidFill>
                  <a:schemeClr val="bg1"/>
                </a:solidFill>
                <a:latin typeface="Noto Serif Display Semi-Bold Italics" panose="020B0604020202020204"/>
                <a:ea typeface="Noto Serif Display Semi-Bold Italics" panose="020B0604020202020204"/>
                <a:cs typeface="Noto Serif Display Semi-Bold Italics" panose="020B0604020202020204"/>
              </a:rPr>
              <a:t>Essence</a:t>
            </a:r>
            <a:endParaRPr lang="uk-UA" sz="2400" dirty="0">
              <a:solidFill>
                <a:schemeClr val="bg1"/>
              </a:solidFill>
              <a:latin typeface="Noto Serif Display Semi-Bold Italics" panose="020B0604020202020204"/>
              <a:ea typeface="Noto Serif Display Semi-Bold Italics" panose="020B0604020202020204"/>
              <a:cs typeface="Noto Serif Display Semi-Bold Italics" panose="020B0604020202020204"/>
            </a:endParaRPr>
          </a:p>
        </p:txBody>
      </p:sp>
      <p:sp>
        <p:nvSpPr>
          <p:cNvPr id="32" name="TextBox 31">
            <a:extLst>
              <a:ext uri="{FF2B5EF4-FFF2-40B4-BE49-F238E27FC236}">
                <a16:creationId xmlns:a16="http://schemas.microsoft.com/office/drawing/2014/main" id="{5A32043A-5F67-4672-8399-A37CE95EEA46}"/>
              </a:ext>
            </a:extLst>
          </p:cNvPr>
          <p:cNvSpPr txBox="1"/>
          <p:nvPr/>
        </p:nvSpPr>
        <p:spPr>
          <a:xfrm>
            <a:off x="7107036" y="2048694"/>
            <a:ext cx="2209800" cy="461665"/>
          </a:xfrm>
          <a:prstGeom prst="rect">
            <a:avLst/>
          </a:prstGeom>
          <a:noFill/>
        </p:spPr>
        <p:txBody>
          <a:bodyPr wrap="square" rtlCol="0">
            <a:spAutoFit/>
          </a:bodyPr>
          <a:lstStyle/>
          <a:p>
            <a:r>
              <a:rPr lang="en-GB" sz="2400" dirty="0">
                <a:solidFill>
                  <a:schemeClr val="bg1"/>
                </a:solidFill>
                <a:latin typeface="Noto Serif Display Semi-Bold Italics" panose="020B0604020202020204"/>
                <a:ea typeface="Noto Serif Display Semi-Bold Italics" panose="020B0604020202020204"/>
                <a:cs typeface="Noto Serif Display Semi-Bold Italics" panose="020B0604020202020204"/>
              </a:rPr>
              <a:t>Investment </a:t>
            </a:r>
            <a:endParaRPr lang="uk-UA" sz="2400" dirty="0">
              <a:solidFill>
                <a:schemeClr val="bg1"/>
              </a:solidFill>
              <a:latin typeface="Noto Serif Display Semi-Bold Italics" panose="020B0604020202020204"/>
              <a:ea typeface="Noto Serif Display Semi-Bold Italics" panose="020B0604020202020204"/>
              <a:cs typeface="Noto Serif Display Semi-Bold Italics" panose="020B0604020202020204"/>
            </a:endParaRPr>
          </a:p>
        </p:txBody>
      </p:sp>
      <p:sp>
        <p:nvSpPr>
          <p:cNvPr id="33" name="TextBox 32">
            <a:extLst>
              <a:ext uri="{FF2B5EF4-FFF2-40B4-BE49-F238E27FC236}">
                <a16:creationId xmlns:a16="http://schemas.microsoft.com/office/drawing/2014/main" id="{4479C6F6-AA54-4D62-B093-205973B90D0C}"/>
              </a:ext>
            </a:extLst>
          </p:cNvPr>
          <p:cNvSpPr txBox="1"/>
          <p:nvPr/>
        </p:nvSpPr>
        <p:spPr>
          <a:xfrm>
            <a:off x="9060353" y="2065509"/>
            <a:ext cx="3234691" cy="461665"/>
          </a:xfrm>
          <a:prstGeom prst="rect">
            <a:avLst/>
          </a:prstGeom>
          <a:noFill/>
        </p:spPr>
        <p:txBody>
          <a:bodyPr wrap="square" rtlCol="0">
            <a:spAutoFit/>
          </a:bodyPr>
          <a:lstStyle/>
          <a:p>
            <a:r>
              <a:rPr lang="en-GB" sz="2400" dirty="0">
                <a:solidFill>
                  <a:schemeClr val="bg1"/>
                </a:solidFill>
                <a:latin typeface="Noto Serif Display Semi-Bold Italics" panose="020B0604020202020204"/>
                <a:ea typeface="Noto Serif Display Semi-Bold Italics" panose="020B0604020202020204"/>
                <a:cs typeface="Noto Serif Display Semi-Bold Italics" panose="020B0604020202020204"/>
              </a:rPr>
              <a:t> </a:t>
            </a:r>
            <a:r>
              <a:rPr lang="en-GB" sz="2200" dirty="0">
                <a:solidFill>
                  <a:schemeClr val="bg1"/>
                </a:solidFill>
                <a:latin typeface="Noto Serif Display Semi-Bold Italics" panose="020B0604020202020204"/>
                <a:ea typeface="Noto Serif Display Semi-Bold Italics" panose="020B0604020202020204"/>
                <a:cs typeface="Noto Serif Display Semi-Bold Italics" panose="020B0604020202020204"/>
              </a:rPr>
              <a:t>Participation Model</a:t>
            </a:r>
            <a:endParaRPr lang="uk-UA" sz="2200" dirty="0">
              <a:solidFill>
                <a:schemeClr val="bg1"/>
              </a:solidFill>
              <a:latin typeface="Noto Serif Display Semi-Bold Italics" panose="020B0604020202020204"/>
              <a:ea typeface="Noto Serif Display Semi-Bold Italics" panose="020B0604020202020204"/>
              <a:cs typeface="Noto Serif Display Semi-Bold Italics" panose="020B0604020202020204"/>
            </a:endParaRPr>
          </a:p>
        </p:txBody>
      </p:sp>
      <p:sp>
        <p:nvSpPr>
          <p:cNvPr id="34" name="TextBox 33">
            <a:extLst>
              <a:ext uri="{FF2B5EF4-FFF2-40B4-BE49-F238E27FC236}">
                <a16:creationId xmlns:a16="http://schemas.microsoft.com/office/drawing/2014/main" id="{7AFB132A-2B8B-4536-88CB-C091563609F4}"/>
              </a:ext>
            </a:extLst>
          </p:cNvPr>
          <p:cNvSpPr txBox="1"/>
          <p:nvPr/>
        </p:nvSpPr>
        <p:spPr>
          <a:xfrm>
            <a:off x="1110356" y="2096287"/>
            <a:ext cx="2209800" cy="400110"/>
          </a:xfrm>
          <a:prstGeom prst="rect">
            <a:avLst/>
          </a:prstGeom>
          <a:noFill/>
        </p:spPr>
        <p:txBody>
          <a:bodyPr wrap="square" rtlCol="0">
            <a:spAutoFit/>
          </a:bodyPr>
          <a:lstStyle/>
          <a:p>
            <a:r>
              <a:rPr lang="en-GB" sz="2000" dirty="0">
                <a:solidFill>
                  <a:schemeClr val="bg1"/>
                </a:solidFill>
                <a:latin typeface="Noto Serif Display Semi-Bold Italics" panose="020B0604020202020204"/>
                <a:ea typeface="Noto Serif Display Semi-Bold Italics" panose="020B0604020202020204"/>
                <a:cs typeface="Noto Serif Display Semi-Bold Italics" panose="020B0604020202020204"/>
              </a:rPr>
              <a:t>Scenario</a:t>
            </a:r>
            <a:endParaRPr lang="uk-UA" sz="2000" dirty="0">
              <a:solidFill>
                <a:schemeClr val="bg1"/>
              </a:solidFill>
              <a:latin typeface="Noto Serif Display Semi-Bold Italics" panose="020B0604020202020204"/>
              <a:ea typeface="Noto Serif Display Semi-Bold Italics" panose="020B0604020202020204"/>
              <a:cs typeface="Noto Serif Display Semi-Bold Italics" panose="020B0604020202020204"/>
            </a:endParaRPr>
          </a:p>
        </p:txBody>
      </p:sp>
    </p:spTree>
    <p:extLst>
      <p:ext uri="{BB962C8B-B14F-4D97-AF65-F5344CB8AC3E}">
        <p14:creationId xmlns:p14="http://schemas.microsoft.com/office/powerpoint/2010/main" val="684478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F5F4"/>
        </a:solidFill>
        <a:effectLst/>
      </p:bgPr>
    </p:bg>
    <p:spTree>
      <p:nvGrpSpPr>
        <p:cNvPr id="1" name=""/>
        <p:cNvGrpSpPr/>
        <p:nvPr/>
      </p:nvGrpSpPr>
      <p:grpSpPr>
        <a:xfrm>
          <a:off x="0" y="0"/>
          <a:ext cx="0" cy="0"/>
          <a:chOff x="0" y="0"/>
          <a:chExt cx="0" cy="0"/>
        </a:xfrm>
      </p:grpSpPr>
      <p:sp>
        <p:nvSpPr>
          <p:cNvPr id="58" name="TextBox 58"/>
          <p:cNvSpPr txBox="1"/>
          <p:nvPr/>
        </p:nvSpPr>
        <p:spPr>
          <a:xfrm>
            <a:off x="12222482" y="971550"/>
            <a:ext cx="5036818" cy="431800"/>
          </a:xfrm>
          <a:prstGeom prst="rect">
            <a:avLst/>
          </a:prstGeom>
        </p:spPr>
        <p:txBody>
          <a:bodyPr lIns="0" tIns="0" rIns="0" bIns="0" rtlCol="0" anchor="t">
            <a:spAutoFit/>
          </a:bodyPr>
          <a:lstStyle/>
          <a:p>
            <a:pPr algn="r">
              <a:lnSpc>
                <a:spcPts val="3499"/>
              </a:lnSpc>
            </a:pPr>
            <a:r>
              <a:rPr lang="en-US" sz="2499" b="1" dirty="0">
                <a:solidFill>
                  <a:srgbClr val="333333"/>
                </a:solidFill>
                <a:latin typeface="Public Sans Bold"/>
                <a:ea typeface="Public Sans Bold"/>
                <a:cs typeface="Public Sans Bold"/>
                <a:sym typeface="Public Sans Bold"/>
              </a:rPr>
              <a:t>Company Presentation</a:t>
            </a:r>
          </a:p>
        </p:txBody>
      </p:sp>
      <p:sp>
        <p:nvSpPr>
          <p:cNvPr id="59" name="TextBox 59"/>
          <p:cNvSpPr txBox="1"/>
          <p:nvPr/>
        </p:nvSpPr>
        <p:spPr>
          <a:xfrm>
            <a:off x="722218" y="359282"/>
            <a:ext cx="12763500" cy="1044068"/>
          </a:xfrm>
          <a:prstGeom prst="rect">
            <a:avLst/>
          </a:prstGeom>
        </p:spPr>
        <p:txBody>
          <a:bodyPr wrap="square" lIns="0" tIns="0" rIns="0" bIns="0" rtlCol="0" anchor="t">
            <a:spAutoFit/>
          </a:bodyPr>
          <a:lstStyle/>
          <a:p>
            <a:pPr algn="l">
              <a:lnSpc>
                <a:spcPts val="9000"/>
              </a:lnSpc>
            </a:pPr>
            <a:r>
              <a:rPr lang="en-GB" sz="5400" b="1" i="1" dirty="0">
                <a:solidFill>
                  <a:srgbClr val="333333"/>
                </a:solidFill>
                <a:latin typeface="Noto Serif Display Semi-Bold Italics"/>
                <a:ea typeface="Noto Serif Display Semi-Bold Italics"/>
                <a:cs typeface="Noto Serif Display Semi-Bold Italics"/>
                <a:sym typeface="Noto Serif Display Semi-Bold Italics"/>
              </a:rPr>
              <a:t>Project Investment Budget</a:t>
            </a:r>
            <a:endParaRPr lang="uk-UA" sz="5400" b="1" i="1" dirty="0">
              <a:solidFill>
                <a:srgbClr val="333333"/>
              </a:solidFill>
              <a:latin typeface="Noto Serif Display Semi-Bold Italics"/>
              <a:ea typeface="Noto Serif Display Semi-Bold Italics"/>
              <a:cs typeface="Noto Serif Display Semi-Bold Italics"/>
              <a:sym typeface="Noto Serif Display Semi-Bold Italics"/>
            </a:endParaRPr>
          </a:p>
        </p:txBody>
      </p:sp>
      <p:sp>
        <p:nvSpPr>
          <p:cNvPr id="64" name="TextBox 64"/>
          <p:cNvSpPr txBox="1"/>
          <p:nvPr/>
        </p:nvSpPr>
        <p:spPr>
          <a:xfrm>
            <a:off x="1099772" y="8676491"/>
            <a:ext cx="3851713" cy="381000"/>
          </a:xfrm>
          <a:prstGeom prst="rect">
            <a:avLst/>
          </a:prstGeom>
        </p:spPr>
        <p:txBody>
          <a:bodyPr lIns="0" tIns="0" rIns="0" bIns="0" rtlCol="0" anchor="t">
            <a:spAutoFit/>
          </a:bodyPr>
          <a:lstStyle/>
          <a:p>
            <a:pPr algn="ctr">
              <a:lnSpc>
                <a:spcPts val="2999"/>
              </a:lnSpc>
            </a:pPr>
            <a:r>
              <a:rPr lang="en-US" sz="2499" b="1">
                <a:solidFill>
                  <a:srgbClr val="F5F5F4"/>
                </a:solidFill>
                <a:latin typeface="Public Sans Bold"/>
                <a:ea typeface="Public Sans Bold"/>
                <a:cs typeface="Public Sans Bold"/>
                <a:sym typeface="Public Sans Bold"/>
              </a:rPr>
              <a:t>Durable</a:t>
            </a:r>
          </a:p>
        </p:txBody>
      </p:sp>
      <p:sp>
        <p:nvSpPr>
          <p:cNvPr id="68" name="AutoShape 2">
            <a:extLst>
              <a:ext uri="{FF2B5EF4-FFF2-40B4-BE49-F238E27FC236}">
                <a16:creationId xmlns:a16="http://schemas.microsoft.com/office/drawing/2014/main" id="{BF0397E6-3F05-455D-ADDF-B0EED2E544EF}"/>
              </a:ext>
            </a:extLst>
          </p:cNvPr>
          <p:cNvSpPr/>
          <p:nvPr/>
        </p:nvSpPr>
        <p:spPr>
          <a:xfrm>
            <a:off x="914525" y="1403350"/>
            <a:ext cx="16230600" cy="0"/>
          </a:xfrm>
          <a:prstGeom prst="line">
            <a:avLst/>
          </a:prstGeom>
          <a:ln w="28575" cap="flat">
            <a:solidFill>
              <a:srgbClr val="333333"/>
            </a:solidFill>
            <a:prstDash val="solid"/>
            <a:headEnd type="none" w="sm" len="sm"/>
            <a:tailEnd type="none" w="sm" len="sm"/>
          </a:ln>
        </p:spPr>
        <p:txBody>
          <a:bodyPr/>
          <a:lstStyle/>
          <a:p>
            <a:endParaRPr lang="uk-UA" dirty="0"/>
          </a:p>
        </p:txBody>
      </p:sp>
      <p:graphicFrame>
        <p:nvGraphicFramePr>
          <p:cNvPr id="85" name="Таблиця 85">
            <a:extLst>
              <a:ext uri="{FF2B5EF4-FFF2-40B4-BE49-F238E27FC236}">
                <a16:creationId xmlns:a16="http://schemas.microsoft.com/office/drawing/2014/main" id="{383B7874-32A8-4E62-9E71-96FC96CAECE5}"/>
              </a:ext>
            </a:extLst>
          </p:cNvPr>
          <p:cNvGraphicFramePr>
            <a:graphicFrameLocks noGrp="1"/>
          </p:cNvGraphicFramePr>
          <p:nvPr>
            <p:extLst>
              <p:ext uri="{D42A27DB-BD31-4B8C-83A1-F6EECF244321}">
                <p14:modId xmlns:p14="http://schemas.microsoft.com/office/powerpoint/2010/main" val="2619397759"/>
              </p:ext>
            </p:extLst>
          </p:nvPr>
        </p:nvGraphicFramePr>
        <p:xfrm>
          <a:off x="742110" y="1522134"/>
          <a:ext cx="16803780" cy="8548976"/>
        </p:xfrm>
        <a:graphic>
          <a:graphicData uri="http://schemas.openxmlformats.org/drawingml/2006/table">
            <a:tbl>
              <a:tblPr firstRow="1" bandRow="1">
                <a:tableStyleId>{073A0DAA-6AF3-43AB-8588-CEC1D06C72B9}</a:tableStyleId>
              </a:tblPr>
              <a:tblGrid>
                <a:gridCol w="5551249">
                  <a:extLst>
                    <a:ext uri="{9D8B030D-6E8A-4147-A177-3AD203B41FA5}">
                      <a16:colId xmlns:a16="http://schemas.microsoft.com/office/drawing/2014/main" val="2032154541"/>
                    </a:ext>
                  </a:extLst>
                </a:gridCol>
                <a:gridCol w="2400540">
                  <a:extLst>
                    <a:ext uri="{9D8B030D-6E8A-4147-A177-3AD203B41FA5}">
                      <a16:colId xmlns:a16="http://schemas.microsoft.com/office/drawing/2014/main" val="1379301600"/>
                    </a:ext>
                  </a:extLst>
                </a:gridCol>
                <a:gridCol w="3225726">
                  <a:extLst>
                    <a:ext uri="{9D8B030D-6E8A-4147-A177-3AD203B41FA5}">
                      <a16:colId xmlns:a16="http://schemas.microsoft.com/office/drawing/2014/main" val="3531931631"/>
                    </a:ext>
                  </a:extLst>
                </a:gridCol>
                <a:gridCol w="3075692">
                  <a:extLst>
                    <a:ext uri="{9D8B030D-6E8A-4147-A177-3AD203B41FA5}">
                      <a16:colId xmlns:a16="http://schemas.microsoft.com/office/drawing/2014/main" val="3207371107"/>
                    </a:ext>
                  </a:extLst>
                </a:gridCol>
                <a:gridCol w="2550573">
                  <a:extLst>
                    <a:ext uri="{9D8B030D-6E8A-4147-A177-3AD203B41FA5}">
                      <a16:colId xmlns:a16="http://schemas.microsoft.com/office/drawing/2014/main" val="462610379"/>
                    </a:ext>
                  </a:extLst>
                </a:gridCol>
              </a:tblGrid>
              <a:tr h="820487">
                <a:tc>
                  <a:txBody>
                    <a:bodyPr/>
                    <a:lstStyle/>
                    <a:p>
                      <a:pPr algn="ctr"/>
                      <a:r>
                        <a:rPr lang="en-GB" dirty="0"/>
                        <a:t>Budget Item</a:t>
                      </a:r>
                      <a:endParaRPr lang="uk-UA" dirty="0"/>
                    </a:p>
                  </a:txBody>
                  <a:tcPr/>
                </a:tc>
                <a:tc>
                  <a:txBody>
                    <a:bodyPr/>
                    <a:lstStyle/>
                    <a:p>
                      <a:pPr algn="ctr"/>
                      <a:r>
                        <a:rPr lang="en-GB" dirty="0"/>
                        <a:t>Cost</a:t>
                      </a:r>
                      <a:r>
                        <a:rPr lang="uk-UA" dirty="0"/>
                        <a:t> </a:t>
                      </a:r>
                      <a:r>
                        <a:rPr lang="en-US" dirty="0"/>
                        <a:t>$</a:t>
                      </a:r>
                      <a:endParaRPr lang="uk-UA" dirty="0"/>
                    </a:p>
                  </a:txBody>
                  <a:tcPr/>
                </a:tc>
                <a:tc>
                  <a:txBody>
                    <a:bodyPr/>
                    <a:lstStyle/>
                    <a:p>
                      <a:pPr algn="ctr"/>
                      <a:r>
                        <a:rPr lang="en-GB" dirty="0"/>
                        <a:t>Investor</a:t>
                      </a:r>
                      <a:r>
                        <a:rPr lang="en-US" dirty="0"/>
                        <a:t> $</a:t>
                      </a:r>
                      <a:endParaRPr lang="uk-UA" dirty="0"/>
                    </a:p>
                  </a:txBody>
                  <a:tcPr/>
                </a:tc>
                <a:tc>
                  <a:txBody>
                    <a:bodyPr/>
                    <a:lstStyle/>
                    <a:p>
                      <a:pPr algn="ctr"/>
                      <a:r>
                        <a:rPr lang="en-GB" dirty="0"/>
                        <a:t>Project Initiator</a:t>
                      </a:r>
                      <a:r>
                        <a:rPr lang="en-US" dirty="0"/>
                        <a:t>$</a:t>
                      </a:r>
                      <a:endParaRPr lang="uk-UA" dirty="0"/>
                    </a:p>
                  </a:txBody>
                  <a:tcPr/>
                </a:tc>
                <a:tc>
                  <a:txBody>
                    <a:bodyPr/>
                    <a:lstStyle/>
                    <a:p>
                      <a:pPr algn="ctr"/>
                      <a:r>
                        <a:rPr lang="en-GB" dirty="0"/>
                        <a:t>Total</a:t>
                      </a:r>
                      <a:r>
                        <a:rPr lang="en-US" dirty="0"/>
                        <a:t> $</a:t>
                      </a:r>
                      <a:endParaRPr lang="uk-UA" dirty="0"/>
                    </a:p>
                  </a:txBody>
                  <a:tcPr/>
                </a:tc>
                <a:extLst>
                  <a:ext uri="{0D108BD9-81ED-4DB2-BD59-A6C34878D82A}">
                    <a16:rowId xmlns:a16="http://schemas.microsoft.com/office/drawing/2014/main" val="2015538570"/>
                  </a:ext>
                </a:extLst>
              </a:tr>
              <a:tr h="820487">
                <a:tc>
                  <a:txBody>
                    <a:bodyPr/>
                    <a:lstStyle/>
                    <a:p>
                      <a:pPr algn="l"/>
                      <a:r>
                        <a:rPr lang="uk-UA" dirty="0"/>
                        <a:t>1. </a:t>
                      </a:r>
                      <a:r>
                        <a:rPr lang="en-GB" dirty="0"/>
                        <a:t>Line</a:t>
                      </a:r>
                      <a:r>
                        <a:rPr lang="uk-UA" dirty="0"/>
                        <a:t> 20–110 </a:t>
                      </a:r>
                      <a:r>
                        <a:rPr lang="en-GB" dirty="0"/>
                        <a:t>mm diameter</a:t>
                      </a:r>
                      <a:endParaRPr lang="uk-UA" dirty="0"/>
                    </a:p>
                  </a:txBody>
                  <a:tcPr/>
                </a:tc>
                <a:tc>
                  <a:txBody>
                    <a:bodyPr/>
                    <a:lstStyle/>
                    <a:p>
                      <a:pPr algn="r"/>
                      <a:r>
                        <a:rPr lang="uk-UA" dirty="0"/>
                        <a:t>250 000,00 </a:t>
                      </a:r>
                    </a:p>
                  </a:txBody>
                  <a:tcPr/>
                </a:tc>
                <a:tc>
                  <a:txBody>
                    <a:bodyPr/>
                    <a:lstStyle/>
                    <a:p>
                      <a:pPr algn="r"/>
                      <a:r>
                        <a:rPr lang="uk-UA" dirty="0"/>
                        <a:t>25 000,00</a:t>
                      </a:r>
                    </a:p>
                  </a:txBody>
                  <a:tcPr/>
                </a:tc>
                <a:tc>
                  <a:txBody>
                    <a:bodyPr/>
                    <a:lstStyle/>
                    <a:p>
                      <a:pPr algn="r"/>
                      <a:r>
                        <a:rPr lang="uk-UA" dirty="0"/>
                        <a:t>-</a:t>
                      </a:r>
                    </a:p>
                  </a:txBody>
                  <a:tcPr/>
                </a:tc>
                <a:tc>
                  <a:txBody>
                    <a:bodyPr/>
                    <a:lstStyle/>
                    <a:p>
                      <a:pPr algn="r"/>
                      <a:r>
                        <a:rPr lang="uk-UA" dirty="0"/>
                        <a:t>250 000,00</a:t>
                      </a:r>
                    </a:p>
                  </a:txBody>
                  <a:tcPr/>
                </a:tc>
                <a:extLst>
                  <a:ext uri="{0D108BD9-81ED-4DB2-BD59-A6C34878D82A}">
                    <a16:rowId xmlns:a16="http://schemas.microsoft.com/office/drawing/2014/main" val="616736323"/>
                  </a:ext>
                </a:extLst>
              </a:tr>
              <a:tr h="820487">
                <a:tc>
                  <a:txBody>
                    <a:bodyPr/>
                    <a:lstStyle/>
                    <a:p>
                      <a:r>
                        <a:rPr lang="uk-UA" dirty="0"/>
                        <a:t>2. </a:t>
                      </a:r>
                      <a:r>
                        <a:rPr lang="en-GB" dirty="0"/>
                        <a:t>Line</a:t>
                      </a:r>
                      <a:r>
                        <a:rPr lang="uk-UA" dirty="0"/>
                        <a:t> 110-315 </a:t>
                      </a:r>
                      <a:r>
                        <a:rPr lang="en-GB" dirty="0"/>
                        <a:t>mm diameter</a:t>
                      </a:r>
                      <a:endParaRPr lang="uk-UA" dirty="0"/>
                    </a:p>
                  </a:txBody>
                  <a:tcPr/>
                </a:tc>
                <a:tc>
                  <a:txBody>
                    <a:bodyPr/>
                    <a:lstStyle/>
                    <a:p>
                      <a:pPr algn="r"/>
                      <a:r>
                        <a:rPr lang="uk-UA" dirty="0"/>
                        <a:t>350 000,00</a:t>
                      </a:r>
                    </a:p>
                  </a:txBody>
                  <a:tcPr/>
                </a:tc>
                <a:tc>
                  <a:txBody>
                    <a:bodyPr/>
                    <a:lstStyle/>
                    <a:p>
                      <a:pPr algn="r"/>
                      <a:r>
                        <a:rPr lang="uk-UA" dirty="0"/>
                        <a:t>350 000,00</a:t>
                      </a:r>
                    </a:p>
                  </a:txBody>
                  <a:tcPr/>
                </a:tc>
                <a:tc>
                  <a:txBody>
                    <a:bodyPr/>
                    <a:lstStyle/>
                    <a:p>
                      <a:pPr algn="r"/>
                      <a:r>
                        <a:rPr lang="uk-UA" dirty="0"/>
                        <a:t>-</a:t>
                      </a:r>
                    </a:p>
                  </a:txBody>
                  <a:tcPr/>
                </a:tc>
                <a:tc>
                  <a:txBody>
                    <a:bodyPr/>
                    <a:lstStyle/>
                    <a:p>
                      <a:pPr algn="r"/>
                      <a:r>
                        <a:rPr lang="uk-UA" dirty="0"/>
                        <a:t>350 000,00</a:t>
                      </a:r>
                    </a:p>
                  </a:txBody>
                  <a:tcPr/>
                </a:tc>
                <a:extLst>
                  <a:ext uri="{0D108BD9-81ED-4DB2-BD59-A6C34878D82A}">
                    <a16:rowId xmlns:a16="http://schemas.microsoft.com/office/drawing/2014/main" val="4144121557"/>
                  </a:ext>
                </a:extLst>
              </a:tr>
              <a:tr h="820487">
                <a:tc>
                  <a:txBody>
                    <a:bodyPr/>
                    <a:lstStyle/>
                    <a:p>
                      <a:r>
                        <a:rPr lang="uk-UA" dirty="0"/>
                        <a:t>3. </a:t>
                      </a:r>
                      <a:r>
                        <a:rPr lang="en-GB" dirty="0"/>
                        <a:t>Line</a:t>
                      </a:r>
                      <a:r>
                        <a:rPr lang="uk-UA" dirty="0"/>
                        <a:t> 280-630 </a:t>
                      </a:r>
                      <a:r>
                        <a:rPr lang="en-GB" dirty="0"/>
                        <a:t>mm diameter</a:t>
                      </a:r>
                      <a:endParaRPr lang="uk-UA" dirty="0"/>
                    </a:p>
                  </a:txBody>
                  <a:tcPr/>
                </a:tc>
                <a:tc>
                  <a:txBody>
                    <a:bodyPr/>
                    <a:lstStyle/>
                    <a:p>
                      <a:pPr algn="r"/>
                      <a:r>
                        <a:rPr lang="uk-UA" dirty="0"/>
                        <a:t>600 000,00</a:t>
                      </a:r>
                    </a:p>
                  </a:txBody>
                  <a:tcPr/>
                </a:tc>
                <a:tc>
                  <a:txBody>
                    <a:bodyPr/>
                    <a:lstStyle/>
                    <a:p>
                      <a:pPr algn="r"/>
                      <a:r>
                        <a:rPr lang="uk-UA" dirty="0"/>
                        <a:t>600 000,00</a:t>
                      </a:r>
                    </a:p>
                  </a:txBody>
                  <a:tcPr/>
                </a:tc>
                <a:tc>
                  <a:txBody>
                    <a:bodyPr/>
                    <a:lstStyle/>
                    <a:p>
                      <a:pPr algn="r"/>
                      <a:r>
                        <a:rPr lang="uk-UA" dirty="0"/>
                        <a:t>-</a:t>
                      </a:r>
                    </a:p>
                  </a:txBody>
                  <a:tcPr/>
                </a:tc>
                <a:tc>
                  <a:txBody>
                    <a:bodyPr/>
                    <a:lstStyle/>
                    <a:p>
                      <a:pPr algn="r"/>
                      <a:r>
                        <a:rPr lang="uk-UA" dirty="0"/>
                        <a:t>600 000,00</a:t>
                      </a:r>
                    </a:p>
                  </a:txBody>
                  <a:tcPr/>
                </a:tc>
                <a:extLst>
                  <a:ext uri="{0D108BD9-81ED-4DB2-BD59-A6C34878D82A}">
                    <a16:rowId xmlns:a16="http://schemas.microsoft.com/office/drawing/2014/main" val="1115491700"/>
                  </a:ext>
                </a:extLst>
              </a:tr>
              <a:tr h="820487">
                <a:tc>
                  <a:txBody>
                    <a:bodyPr/>
                    <a:lstStyle/>
                    <a:p>
                      <a:r>
                        <a:rPr lang="uk-UA" dirty="0"/>
                        <a:t>4. </a:t>
                      </a:r>
                      <a:r>
                        <a:rPr lang="en-GB" dirty="0"/>
                        <a:t>Line</a:t>
                      </a:r>
                      <a:r>
                        <a:rPr lang="uk-UA" dirty="0"/>
                        <a:t> 500 - 1200 </a:t>
                      </a:r>
                      <a:r>
                        <a:rPr lang="en-GB" dirty="0"/>
                        <a:t>mm diameter</a:t>
                      </a:r>
                      <a:endParaRPr lang="uk-UA" dirty="0"/>
                    </a:p>
                  </a:txBody>
                  <a:tcPr/>
                </a:tc>
                <a:tc>
                  <a:txBody>
                    <a:bodyPr/>
                    <a:lstStyle/>
                    <a:p>
                      <a:pPr algn="r"/>
                      <a:r>
                        <a:rPr lang="uk-UA" dirty="0"/>
                        <a:t>1 300 000,00</a:t>
                      </a:r>
                    </a:p>
                  </a:txBody>
                  <a:tcPr/>
                </a:tc>
                <a:tc>
                  <a:txBody>
                    <a:bodyPr/>
                    <a:lstStyle/>
                    <a:p>
                      <a:pPr algn="r"/>
                      <a:r>
                        <a:rPr lang="uk-UA" dirty="0"/>
                        <a:t>1 300 000,00</a:t>
                      </a:r>
                    </a:p>
                  </a:txBody>
                  <a:tcPr/>
                </a:tc>
                <a:tc>
                  <a:txBody>
                    <a:bodyPr/>
                    <a:lstStyle/>
                    <a:p>
                      <a:pPr algn="r"/>
                      <a:r>
                        <a:rPr lang="uk-UA" dirty="0"/>
                        <a:t>-</a:t>
                      </a:r>
                    </a:p>
                  </a:txBody>
                  <a:tcPr/>
                </a:tc>
                <a:tc>
                  <a:txBody>
                    <a:bodyPr/>
                    <a:lstStyle/>
                    <a:p>
                      <a:pPr algn="r"/>
                      <a:r>
                        <a:rPr lang="uk-UA" dirty="0"/>
                        <a:t>1 300 000,00</a:t>
                      </a:r>
                    </a:p>
                  </a:txBody>
                  <a:tcPr/>
                </a:tc>
                <a:extLst>
                  <a:ext uri="{0D108BD9-81ED-4DB2-BD59-A6C34878D82A}">
                    <a16:rowId xmlns:a16="http://schemas.microsoft.com/office/drawing/2014/main" val="2853995051"/>
                  </a:ext>
                </a:extLst>
              </a:tr>
              <a:tr h="1164593">
                <a:tc>
                  <a:txBody>
                    <a:bodyPr/>
                    <a:lstStyle/>
                    <a:p>
                      <a:r>
                        <a:rPr lang="uk-UA" dirty="0"/>
                        <a:t>5. </a:t>
                      </a:r>
                      <a:r>
                        <a:rPr lang="en-GB" dirty="0"/>
                        <a:t>Raw materials</a:t>
                      </a:r>
                      <a:endParaRPr lang="uk-UA" dirty="0"/>
                    </a:p>
                  </a:txBody>
                  <a:tcPr/>
                </a:tc>
                <a:tc>
                  <a:txBody>
                    <a:bodyPr/>
                    <a:lstStyle/>
                    <a:p>
                      <a:pPr algn="r"/>
                      <a:r>
                        <a:rPr lang="uk-UA" dirty="0"/>
                        <a:t>3 000 000,00</a:t>
                      </a:r>
                    </a:p>
                  </a:txBody>
                  <a:tcPr/>
                </a:tc>
                <a:tc>
                  <a:txBody>
                    <a:bodyPr/>
                    <a:lstStyle/>
                    <a:p>
                      <a:pPr algn="r"/>
                      <a:r>
                        <a:rPr lang="uk-UA" dirty="0"/>
                        <a:t>3 000 000</a:t>
                      </a:r>
                    </a:p>
                  </a:txBody>
                  <a:tcPr/>
                </a:tc>
                <a:tc>
                  <a:txBody>
                    <a:bodyPr/>
                    <a:lstStyle/>
                    <a:p>
                      <a:pPr algn="r"/>
                      <a:r>
                        <a:rPr lang="uk-UA" dirty="0"/>
                        <a:t>-</a:t>
                      </a:r>
                    </a:p>
                  </a:txBody>
                  <a:tcPr/>
                </a:tc>
                <a:tc>
                  <a:txBody>
                    <a:bodyPr/>
                    <a:lstStyle/>
                    <a:p>
                      <a:pPr algn="r"/>
                      <a:r>
                        <a:rPr lang="uk-UA" dirty="0"/>
                        <a:t>3 000 000,00</a:t>
                      </a:r>
                    </a:p>
                  </a:txBody>
                  <a:tcPr/>
                </a:tc>
                <a:extLst>
                  <a:ext uri="{0D108BD9-81ED-4DB2-BD59-A6C34878D82A}">
                    <a16:rowId xmlns:a16="http://schemas.microsoft.com/office/drawing/2014/main" val="1138883890"/>
                  </a:ext>
                </a:extLst>
              </a:tr>
              <a:tr h="820487">
                <a:tc>
                  <a:txBody>
                    <a:bodyPr/>
                    <a:lstStyle/>
                    <a:p>
                      <a:r>
                        <a:rPr lang="uk-UA" dirty="0"/>
                        <a:t>6.</a:t>
                      </a:r>
                      <a:r>
                        <a:rPr lang="ru-RU" dirty="0"/>
                        <a:t> </a:t>
                      </a:r>
                      <a:r>
                        <a:rPr lang="en-GB" dirty="0"/>
                        <a:t>Installation and site preparation </a:t>
                      </a:r>
                      <a:endParaRPr lang="uk-UA" dirty="0"/>
                    </a:p>
                  </a:txBody>
                  <a:tcPr/>
                </a:tc>
                <a:tc>
                  <a:txBody>
                    <a:bodyPr/>
                    <a:lstStyle/>
                    <a:p>
                      <a:pPr algn="r"/>
                      <a:r>
                        <a:rPr lang="uk-UA" dirty="0"/>
                        <a:t>-</a:t>
                      </a:r>
                    </a:p>
                  </a:txBody>
                  <a:tcPr/>
                </a:tc>
                <a:tc>
                  <a:txBody>
                    <a:bodyPr/>
                    <a:lstStyle/>
                    <a:p>
                      <a:pPr algn="r"/>
                      <a:r>
                        <a:rPr lang="uk-UA" dirty="0"/>
                        <a:t>-</a:t>
                      </a:r>
                    </a:p>
                  </a:txBody>
                  <a:tcPr/>
                </a:tc>
                <a:tc>
                  <a:txBody>
                    <a:bodyPr/>
                    <a:lstStyle/>
                    <a:p>
                      <a:pPr algn="r"/>
                      <a:r>
                        <a:rPr lang="uk-UA" dirty="0"/>
                        <a:t>1 500 000,00</a:t>
                      </a:r>
                    </a:p>
                  </a:txBody>
                  <a:tcPr/>
                </a:tc>
                <a:tc>
                  <a:txBody>
                    <a:bodyPr/>
                    <a:lstStyle/>
                    <a:p>
                      <a:pPr algn="r"/>
                      <a:r>
                        <a:rPr lang="uk-UA" dirty="0"/>
                        <a:t>1 500 000,00</a:t>
                      </a:r>
                    </a:p>
                  </a:txBody>
                  <a:tcPr/>
                </a:tc>
                <a:extLst>
                  <a:ext uri="{0D108BD9-81ED-4DB2-BD59-A6C34878D82A}">
                    <a16:rowId xmlns:a16="http://schemas.microsoft.com/office/drawing/2014/main" val="2098461080"/>
                  </a:ext>
                </a:extLst>
              </a:tr>
              <a:tr h="820487">
                <a:tc>
                  <a:txBody>
                    <a:bodyPr/>
                    <a:lstStyle/>
                    <a:p>
                      <a:r>
                        <a:rPr lang="uk-UA" dirty="0"/>
                        <a:t>7. </a:t>
                      </a:r>
                      <a:r>
                        <a:rPr lang="en-GB" dirty="0"/>
                        <a:t>Operating and current expenses</a:t>
                      </a:r>
                      <a:endParaRPr lang="uk-UA" dirty="0"/>
                    </a:p>
                  </a:txBody>
                  <a:tcPr/>
                </a:tc>
                <a:tc>
                  <a:txBody>
                    <a:bodyPr/>
                    <a:lstStyle/>
                    <a:p>
                      <a:pPr algn="r"/>
                      <a:r>
                        <a:rPr lang="uk-UA" dirty="0"/>
                        <a:t>-</a:t>
                      </a:r>
                    </a:p>
                  </a:txBody>
                  <a:tcPr/>
                </a:tc>
                <a:tc>
                  <a:txBody>
                    <a:bodyPr/>
                    <a:lstStyle/>
                    <a:p>
                      <a:pPr algn="r"/>
                      <a:r>
                        <a:rPr lang="uk-UA" dirty="0"/>
                        <a:t>-</a:t>
                      </a:r>
                    </a:p>
                  </a:txBody>
                  <a:tcPr/>
                </a:tc>
                <a:tc>
                  <a:txBody>
                    <a:bodyPr/>
                    <a:lstStyle/>
                    <a:p>
                      <a:pPr algn="r"/>
                      <a:r>
                        <a:rPr lang="uk-UA" dirty="0"/>
                        <a:t>1 000 000,00</a:t>
                      </a:r>
                    </a:p>
                  </a:txBody>
                  <a:tcPr/>
                </a:tc>
                <a:tc>
                  <a:txBody>
                    <a:bodyPr/>
                    <a:lstStyle/>
                    <a:p>
                      <a:pPr algn="r"/>
                      <a:r>
                        <a:rPr lang="uk-UA" dirty="0"/>
                        <a:t>1 000 000,00</a:t>
                      </a:r>
                    </a:p>
                  </a:txBody>
                  <a:tcPr/>
                </a:tc>
                <a:extLst>
                  <a:ext uri="{0D108BD9-81ED-4DB2-BD59-A6C34878D82A}">
                    <a16:rowId xmlns:a16="http://schemas.microsoft.com/office/drawing/2014/main" val="4034983560"/>
                  </a:ext>
                </a:extLst>
              </a:tr>
              <a:tr h="820487">
                <a:tc>
                  <a:txBody>
                    <a:bodyPr/>
                    <a:lstStyle/>
                    <a:p>
                      <a:r>
                        <a:rPr lang="en-GB" b="1" dirty="0"/>
                        <a:t>Total:</a:t>
                      </a:r>
                      <a:endParaRPr lang="uk-UA" b="1" dirty="0"/>
                    </a:p>
                  </a:txBody>
                  <a:tcPr/>
                </a:tc>
                <a:tc>
                  <a:txBody>
                    <a:bodyPr/>
                    <a:lstStyle/>
                    <a:p>
                      <a:pPr algn="r"/>
                      <a:endParaRPr lang="uk-UA" dirty="0"/>
                    </a:p>
                  </a:txBody>
                  <a:tcPr/>
                </a:tc>
                <a:tc>
                  <a:txBody>
                    <a:bodyPr/>
                    <a:lstStyle/>
                    <a:p>
                      <a:pPr algn="r"/>
                      <a:r>
                        <a:rPr lang="uk-UA" b="1" dirty="0"/>
                        <a:t>5 500 000,00</a:t>
                      </a:r>
                    </a:p>
                  </a:txBody>
                  <a:tcPr/>
                </a:tc>
                <a:tc>
                  <a:txBody>
                    <a:bodyPr/>
                    <a:lstStyle/>
                    <a:p>
                      <a:pPr algn="r"/>
                      <a:r>
                        <a:rPr lang="uk-UA" b="1" dirty="0"/>
                        <a:t>2 500 000,00</a:t>
                      </a:r>
                    </a:p>
                  </a:txBody>
                  <a:tcPr/>
                </a:tc>
                <a:tc>
                  <a:txBody>
                    <a:bodyPr/>
                    <a:lstStyle/>
                    <a:p>
                      <a:pPr algn="r"/>
                      <a:r>
                        <a:rPr lang="uk-UA" b="1" dirty="0"/>
                        <a:t>8 000 000,00</a:t>
                      </a:r>
                    </a:p>
                  </a:txBody>
                  <a:tcPr/>
                </a:tc>
                <a:extLst>
                  <a:ext uri="{0D108BD9-81ED-4DB2-BD59-A6C34878D82A}">
                    <a16:rowId xmlns:a16="http://schemas.microsoft.com/office/drawing/2014/main" val="2592111219"/>
                  </a:ext>
                </a:extLst>
              </a:tr>
              <a:tr h="820487">
                <a:tc>
                  <a:txBody>
                    <a:bodyPr/>
                    <a:lstStyle/>
                    <a:p>
                      <a:r>
                        <a:rPr lang="en-GB" dirty="0"/>
                        <a:t>Share (%)</a:t>
                      </a:r>
                      <a:endParaRPr lang="uk-UA" dirty="0"/>
                    </a:p>
                  </a:txBody>
                  <a:tcPr/>
                </a:tc>
                <a:tc>
                  <a:txBody>
                    <a:bodyPr/>
                    <a:lstStyle/>
                    <a:p>
                      <a:pPr algn="r"/>
                      <a:endParaRPr lang="uk-UA" dirty="0"/>
                    </a:p>
                  </a:txBody>
                  <a:tcPr/>
                </a:tc>
                <a:tc>
                  <a:txBody>
                    <a:bodyPr/>
                    <a:lstStyle/>
                    <a:p>
                      <a:pPr algn="r"/>
                      <a:r>
                        <a:rPr lang="uk-UA" dirty="0"/>
                        <a:t>68,8% </a:t>
                      </a:r>
                    </a:p>
                  </a:txBody>
                  <a:tcPr/>
                </a:tc>
                <a:tc>
                  <a:txBody>
                    <a:bodyPr/>
                    <a:lstStyle/>
                    <a:p>
                      <a:pPr algn="r"/>
                      <a:r>
                        <a:rPr lang="uk-UA" dirty="0"/>
                        <a:t>31,3%</a:t>
                      </a:r>
                    </a:p>
                  </a:txBody>
                  <a:tcPr/>
                </a:tc>
                <a:tc>
                  <a:txBody>
                    <a:bodyPr/>
                    <a:lstStyle/>
                    <a:p>
                      <a:pPr algn="r"/>
                      <a:endParaRPr lang="uk-UA" dirty="0"/>
                    </a:p>
                  </a:txBody>
                  <a:tcPr/>
                </a:tc>
                <a:extLst>
                  <a:ext uri="{0D108BD9-81ED-4DB2-BD59-A6C34878D82A}">
                    <a16:rowId xmlns:a16="http://schemas.microsoft.com/office/drawing/2014/main" val="563347239"/>
                  </a:ext>
                </a:extLst>
              </a:tr>
            </a:tbl>
          </a:graphicData>
        </a:graphic>
      </p:graphicFrame>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Інтеграл">
  <a:themeElements>
    <a:clrScheme name="Інтеграл">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Інтеграл">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Інтеграл">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docProps/app.xml><?xml version="1.0" encoding="utf-8"?>
<Properties xmlns="http://schemas.openxmlformats.org/officeDocument/2006/extended-properties" xmlns:vt="http://schemas.openxmlformats.org/officeDocument/2006/docPropsVTypes">
  <Template>Integral</Template>
  <TotalTime>18065</TotalTime>
  <Words>1913</Words>
  <Application>Microsoft Office PowerPoint</Application>
  <PresentationFormat>Довільний</PresentationFormat>
  <Paragraphs>308</Paragraphs>
  <Slides>15</Slides>
  <Notes>0</Notes>
  <HiddenSlides>0</HiddenSlides>
  <MMClips>0</MMClips>
  <ScaleCrop>false</ScaleCrop>
  <HeadingPairs>
    <vt:vector size="6" baseType="variant">
      <vt:variant>
        <vt:lpstr>Використані шрифти</vt:lpstr>
      </vt:variant>
      <vt:variant>
        <vt:i4>8</vt:i4>
      </vt:variant>
      <vt:variant>
        <vt:lpstr>Тема</vt:lpstr>
      </vt:variant>
      <vt:variant>
        <vt:i4>1</vt:i4>
      </vt:variant>
      <vt:variant>
        <vt:lpstr>Заголовки слайдів</vt:lpstr>
      </vt:variant>
      <vt:variant>
        <vt:i4>15</vt:i4>
      </vt:variant>
    </vt:vector>
  </HeadingPairs>
  <TitlesOfParts>
    <vt:vector size="24" baseType="lpstr">
      <vt:lpstr>Wingdings 3</vt:lpstr>
      <vt:lpstr>Noto Serif Display Semi-Bold Italics</vt:lpstr>
      <vt:lpstr>Public Sans Bold</vt:lpstr>
      <vt:lpstr>Public Sans</vt:lpstr>
      <vt:lpstr>Quire Sans</vt:lpstr>
      <vt:lpstr>Tw Cen MT</vt:lpstr>
      <vt:lpstr>Calibri</vt:lpstr>
      <vt:lpstr>Tw Cen MT Condensed</vt:lpstr>
      <vt:lpstr>Інтеграл</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Comp</dc:creator>
  <cp:lastModifiedBy>Comp</cp:lastModifiedBy>
  <cp:revision>33</cp:revision>
  <dcterms:created xsi:type="dcterms:W3CDTF">2006-08-16T00:00:00Z</dcterms:created>
  <dcterms:modified xsi:type="dcterms:W3CDTF">2025-04-29T04:32:29Z</dcterms:modified>
  <dc:identifier>DAGkwuGyaAA</dc:identifier>
</cp:coreProperties>
</file>